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45"/>
  </p:handoutMasterIdLst>
  <p:sldIdLst>
    <p:sldId id="256" r:id="rId3"/>
    <p:sldId id="354" r:id="rId4"/>
    <p:sldId id="355" r:id="rId5"/>
    <p:sldId id="356" r:id="rId6"/>
    <p:sldId id="258" r:id="rId7"/>
    <p:sldId id="280" r:id="rId8"/>
    <p:sldId id="322" r:id="rId9"/>
    <p:sldId id="281" r:id="rId10"/>
    <p:sldId id="282" r:id="rId11"/>
    <p:sldId id="284" r:id="rId12"/>
    <p:sldId id="357" r:id="rId13"/>
    <p:sldId id="286" r:id="rId14"/>
    <p:sldId id="358" r:id="rId15"/>
    <p:sldId id="287" r:id="rId16"/>
    <p:sldId id="359" r:id="rId17"/>
    <p:sldId id="361" r:id="rId18"/>
    <p:sldId id="362" r:id="rId19"/>
    <p:sldId id="360" r:id="rId20"/>
    <p:sldId id="364" r:id="rId21"/>
    <p:sldId id="365" r:id="rId22"/>
    <p:sldId id="366" r:id="rId23"/>
    <p:sldId id="368" r:id="rId24"/>
    <p:sldId id="370" r:id="rId25"/>
    <p:sldId id="371" r:id="rId26"/>
    <p:sldId id="372" r:id="rId28"/>
    <p:sldId id="373" r:id="rId29"/>
    <p:sldId id="380" r:id="rId30"/>
    <p:sldId id="381" r:id="rId31"/>
    <p:sldId id="383" r:id="rId32"/>
    <p:sldId id="385" r:id="rId33"/>
    <p:sldId id="388" r:id="rId34"/>
    <p:sldId id="389" r:id="rId35"/>
    <p:sldId id="390" r:id="rId36"/>
    <p:sldId id="391" r:id="rId37"/>
    <p:sldId id="392" r:id="rId38"/>
    <p:sldId id="393" r:id="rId39"/>
    <p:sldId id="394" r:id="rId40"/>
    <p:sldId id="395" r:id="rId41"/>
    <p:sldId id="396" r:id="rId42"/>
    <p:sldId id="387" r:id="rId43"/>
    <p:sldId id="261" r:id="rId44"/>
  </p:sldIdLst>
  <p:sldSz cx="9144000" cy="5143500" type="screen16x9"/>
  <p:notesSz cx="6858000" cy="9144000"/>
  <p:embeddedFontLst>
    <p:embeddedFont>
      <p:font typeface="迷你简粗倩" panose="03000509000000000000" pitchFamily="65" charset="-122"/>
      <p:regular r:id="rId49"/>
    </p:embeddedFont>
    <p:embeddedFont>
      <p:font typeface="方正小标宋简体" panose="03000509000000000000" charset="-122"/>
      <p:regular r:id="rId50"/>
    </p:embeddedFont>
    <p:embeddedFont>
      <p:font typeface="楷体_GB2312" panose="02010609030101010101" charset="-122"/>
      <p:regular r:id="rId51"/>
    </p:embeddedFont>
    <p:embeddedFont>
      <p:font typeface="黑体" panose="02010609060101010101" charset="-122"/>
      <p:regular r:id="rId52"/>
    </p:embeddedFont>
    <p:embeddedFont>
      <p:font typeface="仿宋_GB2312" panose="02010609030101010101" charset="-122"/>
      <p:regular r:id="rId53"/>
    </p:embeddedFont>
    <p:embeddedFont>
      <p:font typeface="微软雅黑" panose="020B0503020204020204" pitchFamily="34" charset="-122"/>
      <p:regular r:id="rId54"/>
    </p:embeddedFont>
    <p:embeddedFont>
      <p:font typeface="Calibri" panose="020F0502020204030204" charset="0"/>
      <p:regular r:id="rId55"/>
      <p:bold r:id="rId56"/>
      <p:italic r:id="rId57"/>
      <p:boldItalic r:id="rId58"/>
    </p:embeddedFont>
    <p:embeddedFont>
      <p:font typeface="Impact" panose="020B0806030902050204" pitchFamily="34" charset="0"/>
      <p:regular r:id="rId59"/>
    </p:embeddedFont>
    <p:embeddedFont>
      <p:font typeface="楷体" panose="02010609060101010101" charset="-122"/>
      <p:regular r:id="rId6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2D050"/>
    <a:srgbClr val="82C836"/>
    <a:srgbClr val="F9FBEE"/>
    <a:srgbClr val="F7F7D5"/>
    <a:srgbClr val="EBEEBF"/>
    <a:srgbClr val="EAF3B0"/>
    <a:srgbClr val="F7FD9D"/>
    <a:srgbClr val="7ABC32"/>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7" d="100"/>
          <a:sy n="87" d="100"/>
        </p:scale>
        <p:origin x="-876" y="-90"/>
      </p:cViewPr>
      <p:guideLst>
        <p:guide orient="horz" pos="1600"/>
        <p:guide pos="3072"/>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0" Type="http://schemas.openxmlformats.org/officeDocument/2006/relationships/font" Target="fonts/font12.fntdata"/><Relationship Id="rId6" Type="http://schemas.openxmlformats.org/officeDocument/2006/relationships/slide" Target="slides/slide4.xml"/><Relationship Id="rId59" Type="http://schemas.openxmlformats.org/officeDocument/2006/relationships/font" Target="fonts/font11.fntdata"/><Relationship Id="rId58" Type="http://schemas.openxmlformats.org/officeDocument/2006/relationships/font" Target="fonts/font10.fntdata"/><Relationship Id="rId57" Type="http://schemas.openxmlformats.org/officeDocument/2006/relationships/font" Target="fonts/font9.fntdata"/><Relationship Id="rId56" Type="http://schemas.openxmlformats.org/officeDocument/2006/relationships/font" Target="fonts/font8.fntdata"/><Relationship Id="rId55" Type="http://schemas.openxmlformats.org/officeDocument/2006/relationships/font" Target="fonts/font7.fntdata"/><Relationship Id="rId54" Type="http://schemas.openxmlformats.org/officeDocument/2006/relationships/font" Target="fonts/font6.fntdata"/><Relationship Id="rId53" Type="http://schemas.openxmlformats.org/officeDocument/2006/relationships/font" Target="fonts/font5.fntdata"/><Relationship Id="rId52" Type="http://schemas.openxmlformats.org/officeDocument/2006/relationships/font" Target="fonts/font4.fntdata"/><Relationship Id="rId51" Type="http://schemas.openxmlformats.org/officeDocument/2006/relationships/font" Target="fonts/font3.fntdata"/><Relationship Id="rId50" Type="http://schemas.openxmlformats.org/officeDocument/2006/relationships/font" Target="fonts/font2.fntdata"/><Relationship Id="rId5" Type="http://schemas.openxmlformats.org/officeDocument/2006/relationships/slide" Target="slides/slide3.xml"/><Relationship Id="rId49" Type="http://schemas.openxmlformats.org/officeDocument/2006/relationships/font" Target="fonts/font1.fntdata"/><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1DD1314-7931-457F-879F-0860B6188ACA}" type="doc">
      <dgm:prSet loTypeId="process" loCatId="process" qsTypeId="urn:microsoft.com/office/officeart/2005/8/quickstyle/simple1" qsCatId="simple" csTypeId="urn:microsoft.com/office/officeart/2005/8/colors/accent1_2" csCatId="accent1" phldr="1"/>
      <dgm:spPr/>
      <dgm:t>
        <a:bodyPr/>
        <a:lstStyle/>
        <a:p>
          <a:endParaRPr lang="en-US"/>
        </a:p>
      </dgm:t>
    </dgm:pt>
    <dgm:pt modelId="{5DAFAD31-9BED-454C-96A6-7F3CC62F629D}">
      <dgm:prSet phldrT="[Text]" phldr="0" custT="1"/>
      <dgm:spPr/>
      <dgm:t>
        <a:bodyPr vert="horz" wrap="square"/>
        <a:p>
          <a:pPr>
            <a:lnSpc>
              <a:spcPct val="100000"/>
            </a:lnSpc>
            <a:spcBef>
              <a:spcPct val="0"/>
            </a:spcBef>
            <a:spcAft>
              <a:spcPct val="35000"/>
            </a:spcAft>
          </a:pPr>
          <a:r>
            <a:rPr lang="zh-CN" sz="4000">
              <a:latin typeface="楷体" panose="02010609060101010101" charset="-122"/>
              <a:ea typeface="楷体" panose="02010609060101010101" charset="-122"/>
            </a:rPr>
            <a:t>一</a:t>
          </a:r>
          <a:r>
            <a:rPr lang="zh-CN" sz="4000">
              <a:latin typeface="楷体" panose="02010609060101010101" charset="-122"/>
              <a:ea typeface="楷体" panose="02010609060101010101" charset="-122"/>
            </a:rPr>
            <a:t/>
          </a:r>
          <a:endParaRPr lang="zh-CN" sz="4000">
            <a:latin typeface="楷体" panose="02010609060101010101" charset="-122"/>
            <a:ea typeface="楷体" panose="02010609060101010101" charset="-122"/>
          </a:endParaRPr>
        </a:p>
      </dgm:t>
    </dgm:pt>
    <dgm:pt modelId="{5361A60F-97B4-4D3F-B3F0-A4DF23FC0D8C}" cxnId="{8240AF5F-5D87-468B-B339-7E77438FDB76}" type="parTrans">
      <dgm:prSet/>
      <dgm:spPr/>
      <dgm:t>
        <a:bodyPr/>
        <a:lstStyle/>
        <a:p>
          <a:endParaRPr lang="en-US" sz="1050">
            <a:latin typeface="Source Han Sans CN" panose="020B0500000000000000" pitchFamily="34" charset="-128"/>
            <a:ea typeface="Source Han Sans CN" panose="020B0500000000000000" pitchFamily="34" charset="-128"/>
          </a:endParaRPr>
        </a:p>
      </dgm:t>
    </dgm:pt>
    <dgm:pt modelId="{1316DB5E-A4E8-4A6E-B937-1F2E2071F225}" cxnId="{8240AF5F-5D87-468B-B339-7E77438FDB76}" type="sibTrans">
      <dgm:prSet/>
      <dgm:spPr/>
      <dgm:t>
        <a:bodyPr/>
        <a:lstStyle/>
        <a:p>
          <a:endParaRPr lang="en-US" sz="1050">
            <a:latin typeface="Source Han Sans CN" panose="020B0500000000000000" pitchFamily="34" charset="-128"/>
            <a:ea typeface="Source Han Sans CN" panose="020B0500000000000000" pitchFamily="34" charset="-128"/>
          </a:endParaRPr>
        </a:p>
      </dgm:t>
    </dgm:pt>
    <dgm:pt modelId="{78AF6B4E-746A-4938-9D18-E8281442FFF3}">
      <dgm:prSet phldrT="[Text]" phldr="0" custT="1"/>
      <dgm:spPr/>
      <dgm:t>
        <a:bodyPr vert="horz" wrap="square"/>
        <a:p>
          <a:pPr>
            <a:lnSpc>
              <a:spcPct val="100000"/>
            </a:lnSpc>
            <a:spcBef>
              <a:spcPct val="0"/>
            </a:spcBef>
            <a:spcAft>
              <a:spcPct val="35000"/>
            </a:spcAft>
          </a:pPr>
          <a:r>
            <a:rPr lang="zh-CN" altLang="en-US" sz="4000" dirty="0">
              <a:latin typeface="楷体" panose="02010609060101010101" charset="-122"/>
              <a:ea typeface="楷体" panose="02010609060101010101" charset="-122"/>
            </a:rPr>
            <a:t>二</a:t>
          </a:r>
          <a:r>
            <a:rPr lang="zh-CN" altLang="en-US" sz="4000" dirty="0">
              <a:latin typeface="楷体" panose="02010609060101010101" charset="-122"/>
              <a:ea typeface="楷体" panose="02010609060101010101" charset="-122"/>
            </a:rPr>
            <a:t/>
          </a:r>
          <a:endParaRPr lang="zh-CN" altLang="en-US" sz="4000" dirty="0">
            <a:latin typeface="楷体" panose="02010609060101010101" charset="-122"/>
            <a:ea typeface="楷体" panose="02010609060101010101" charset="-122"/>
          </a:endParaRPr>
        </a:p>
      </dgm:t>
    </dgm:pt>
    <dgm:pt modelId="{941BE1F7-D770-40CF-9469-DD386805E3FF}" cxnId="{F185D503-0A9B-4FE7-8310-D79BBCE9B6EC}" type="parTrans">
      <dgm:prSet/>
      <dgm:spPr/>
      <dgm:t>
        <a:bodyPr/>
        <a:lstStyle/>
        <a:p>
          <a:endParaRPr lang="en-US" sz="1050">
            <a:latin typeface="Source Han Sans CN" panose="020B0500000000000000" pitchFamily="34" charset="-128"/>
            <a:ea typeface="Source Han Sans CN" panose="020B0500000000000000" pitchFamily="34" charset="-128"/>
          </a:endParaRPr>
        </a:p>
      </dgm:t>
    </dgm:pt>
    <dgm:pt modelId="{38C7CDC9-0192-4515-9764-79EDFD349729}" cxnId="{F185D503-0A9B-4FE7-8310-D79BBCE9B6EC}" type="sibTrans">
      <dgm:prSet/>
      <dgm:spPr/>
      <dgm:t>
        <a:bodyPr/>
        <a:lstStyle/>
        <a:p>
          <a:endParaRPr lang="en-US" sz="1050">
            <a:latin typeface="Source Han Sans CN" panose="020B0500000000000000" pitchFamily="34" charset="-128"/>
            <a:ea typeface="Source Han Sans CN" panose="020B0500000000000000" pitchFamily="34" charset="-128"/>
          </a:endParaRPr>
        </a:p>
      </dgm:t>
    </dgm:pt>
    <dgm:pt modelId="{F0E89C08-3CE2-45CF-B15E-D32C037B8C48}">
      <dgm:prSet phldrT="[Text]" phldr="0" custT="1"/>
      <dgm:spPr/>
      <dgm:t>
        <a:bodyPr vert="horz" wrap="square"/>
        <a:p>
          <a:pPr>
            <a:lnSpc>
              <a:spcPct val="100000"/>
            </a:lnSpc>
            <a:spcBef>
              <a:spcPct val="0"/>
            </a:spcBef>
            <a:spcAft>
              <a:spcPct val="35000"/>
            </a:spcAft>
          </a:pPr>
          <a:r>
            <a:rPr lang="zh-CN" altLang="en-US" sz="4000" dirty="0">
              <a:latin typeface="楷体" panose="02010609060101010101" charset="-122"/>
              <a:ea typeface="楷体" panose="02010609060101010101" charset="-122"/>
            </a:rPr>
            <a:t>三</a:t>
          </a:r>
          <a:r>
            <a:rPr lang="zh-CN" altLang="en-US" sz="4000" dirty="0">
              <a:latin typeface="楷体" panose="02010609060101010101" charset="-122"/>
              <a:ea typeface="楷体" panose="02010609060101010101" charset="-122"/>
            </a:rPr>
            <a:t/>
          </a:r>
          <a:endParaRPr lang="zh-CN" altLang="en-US" sz="4000" dirty="0">
            <a:latin typeface="楷体" panose="02010609060101010101" charset="-122"/>
            <a:ea typeface="楷体" panose="02010609060101010101" charset="-122"/>
          </a:endParaRPr>
        </a:p>
      </dgm:t>
    </dgm:pt>
    <dgm:pt modelId="{8366153F-61FD-40F7-98C2-CEBACF488619}" cxnId="{EFB0FA06-64AB-4ABB-92D6-C0D9A15479ED}" type="parTrans">
      <dgm:prSet/>
      <dgm:spPr/>
      <dgm:t>
        <a:bodyPr/>
        <a:lstStyle/>
        <a:p>
          <a:endParaRPr lang="en-US" sz="1050">
            <a:latin typeface="Source Han Sans CN" panose="020B0500000000000000" pitchFamily="34" charset="-128"/>
            <a:ea typeface="Source Han Sans CN" panose="020B0500000000000000" pitchFamily="34" charset="-128"/>
          </a:endParaRPr>
        </a:p>
      </dgm:t>
    </dgm:pt>
    <dgm:pt modelId="{08FCC414-2550-41CC-9426-CDEF5785F4F9}" cxnId="{EFB0FA06-64AB-4ABB-92D6-C0D9A15479ED}" type="sibTrans">
      <dgm:prSet/>
      <dgm:spPr/>
      <dgm:t>
        <a:bodyPr/>
        <a:lstStyle/>
        <a:p>
          <a:endParaRPr lang="en-US" sz="1050">
            <a:latin typeface="Source Han Sans CN" panose="020B0500000000000000" pitchFamily="34" charset="-128"/>
            <a:ea typeface="Source Han Sans CN" panose="020B0500000000000000" pitchFamily="34" charset="-128"/>
          </a:endParaRPr>
        </a:p>
      </dgm:t>
    </dgm:pt>
    <dgm:pt modelId="{AE5939D9-6EFC-4E6C-BA88-D42406E52D37}" type="pres">
      <dgm:prSet presAssocID="{71DD1314-7931-457F-879F-0860B6188ACA}" presName="rootnode" presStyleCnt="0">
        <dgm:presLayoutVars>
          <dgm:chMax/>
          <dgm:chPref/>
          <dgm:dir/>
          <dgm:animLvl val="lvl"/>
        </dgm:presLayoutVars>
      </dgm:prSet>
      <dgm:spPr/>
    </dgm:pt>
    <dgm:pt modelId="{D48B0FA5-8A81-4277-93FC-20C8D4CF3DC0}" type="pres">
      <dgm:prSet presAssocID="{5DAFAD31-9BED-454C-96A6-7F3CC62F629D}" presName="composite" presStyleCnt="0"/>
      <dgm:spPr/>
    </dgm:pt>
    <dgm:pt modelId="{085D461A-CF56-441C-8844-7FCF33B20E80}" type="pres">
      <dgm:prSet presAssocID="{5DAFAD31-9BED-454C-96A6-7F3CC62F629D}" presName="bentUpArrow1" presStyleLbl="alignImgPlace1" presStyleIdx="0" presStyleCnt="2"/>
      <dgm:spPr/>
    </dgm:pt>
    <dgm:pt modelId="{73A30663-6A52-4D36-A178-5199C628D16A}" type="pres">
      <dgm:prSet presAssocID="{5DAFAD31-9BED-454C-96A6-7F3CC62F629D}" presName="ParentText" presStyleLbl="node1" presStyleIdx="0" presStyleCnt="3">
        <dgm:presLayoutVars>
          <dgm:chMax val="1"/>
          <dgm:chPref val="1"/>
          <dgm:bulletEnabled val="1"/>
        </dgm:presLayoutVars>
      </dgm:prSet>
      <dgm:spPr/>
    </dgm:pt>
    <dgm:pt modelId="{4BD661B4-ABC8-40BD-95A2-0FA4E60FFAA8}" type="pres">
      <dgm:prSet presAssocID="{5DAFAD31-9BED-454C-96A6-7F3CC62F629D}" presName="ChildText" presStyleLbl="revTx" presStyleIdx="0" presStyleCnt="2">
        <dgm:presLayoutVars>
          <dgm:chMax val="0"/>
          <dgm:chPref val="0"/>
          <dgm:bulletEnabled val="1"/>
        </dgm:presLayoutVars>
      </dgm:prSet>
      <dgm:spPr/>
    </dgm:pt>
    <dgm:pt modelId="{4591ED29-EAC5-40BE-9B91-F06334F440E0}" type="pres">
      <dgm:prSet presAssocID="{1316DB5E-A4E8-4A6E-B937-1F2E2071F225}" presName="sibTrans" presStyleCnt="0"/>
      <dgm:spPr/>
    </dgm:pt>
    <dgm:pt modelId="{38992829-49D5-47A7-BF3E-D7F1CB37AC1C}" type="pres">
      <dgm:prSet presAssocID="{78AF6B4E-746A-4938-9D18-E8281442FFF3}" presName="composite" presStyleCnt="0"/>
      <dgm:spPr/>
    </dgm:pt>
    <dgm:pt modelId="{6F91B607-F20A-4DF1-9AA0-430A63C9B9A4}" type="pres">
      <dgm:prSet presAssocID="{78AF6B4E-746A-4938-9D18-E8281442FFF3}" presName="bentUpArrow1" presStyleLbl="alignImgPlace1" presStyleIdx="1" presStyleCnt="2"/>
      <dgm:spPr/>
    </dgm:pt>
    <dgm:pt modelId="{2AE25950-1CA0-49DB-8339-0DC11A58A1AB}" type="pres">
      <dgm:prSet presAssocID="{78AF6B4E-746A-4938-9D18-E8281442FFF3}" presName="ParentText" presStyleLbl="node1" presStyleIdx="1" presStyleCnt="3">
        <dgm:presLayoutVars>
          <dgm:chMax val="1"/>
          <dgm:chPref val="1"/>
          <dgm:bulletEnabled val="1"/>
        </dgm:presLayoutVars>
      </dgm:prSet>
      <dgm:spPr/>
    </dgm:pt>
    <dgm:pt modelId="{64559433-8763-408D-B8B2-776839AACC81}" type="pres">
      <dgm:prSet presAssocID="{78AF6B4E-746A-4938-9D18-E8281442FFF3}" presName="ChildText" presStyleLbl="revTx" presStyleIdx="1" presStyleCnt="2">
        <dgm:presLayoutVars>
          <dgm:chMax val="0"/>
          <dgm:chPref val="0"/>
          <dgm:bulletEnabled val="1"/>
        </dgm:presLayoutVars>
      </dgm:prSet>
      <dgm:spPr/>
    </dgm:pt>
    <dgm:pt modelId="{05AA66C5-D079-4CFE-95B6-B5869E2196CF}" type="pres">
      <dgm:prSet presAssocID="{38C7CDC9-0192-4515-9764-79EDFD349729}" presName="sibTrans" presStyleCnt="0"/>
      <dgm:spPr/>
    </dgm:pt>
    <dgm:pt modelId="{6CAB0EFA-3EAA-42F3-8347-291F9D9BA77B}" type="pres">
      <dgm:prSet presAssocID="{F0E89C08-3CE2-45CF-B15E-D32C037B8C48}" presName="composite" presStyleCnt="0"/>
      <dgm:spPr/>
    </dgm:pt>
    <dgm:pt modelId="{73587D61-68D8-4458-A720-E18CE16895D5}" type="pres">
      <dgm:prSet presAssocID="{F0E89C08-3CE2-45CF-B15E-D32C037B8C48}" presName="ParentText" presStyleLbl="node1" presStyleIdx="2" presStyleCnt="3">
        <dgm:presLayoutVars>
          <dgm:chMax val="1"/>
          <dgm:chPref val="1"/>
          <dgm:bulletEnabled val="1"/>
        </dgm:presLayoutVars>
      </dgm:prSet>
      <dgm:spPr/>
    </dgm:pt>
  </dgm:ptLst>
  <dgm:cxnLst>
    <dgm:cxn modelId="{8240AF5F-5D87-468B-B339-7E77438FDB76}" srcId="{71DD1314-7931-457F-879F-0860B6188ACA}" destId="{5DAFAD31-9BED-454C-96A6-7F3CC62F629D}" srcOrd="0" destOrd="0" parTransId="{5361A60F-97B4-4D3F-B3F0-A4DF23FC0D8C}" sibTransId="{1316DB5E-A4E8-4A6E-B937-1F2E2071F225}"/>
    <dgm:cxn modelId="{F185D503-0A9B-4FE7-8310-D79BBCE9B6EC}" srcId="{71DD1314-7931-457F-879F-0860B6188ACA}" destId="{78AF6B4E-746A-4938-9D18-E8281442FFF3}" srcOrd="1" destOrd="0" parTransId="{941BE1F7-D770-40CF-9469-DD386805E3FF}" sibTransId="{38C7CDC9-0192-4515-9764-79EDFD349729}"/>
    <dgm:cxn modelId="{EFB0FA06-64AB-4ABB-92D6-C0D9A15479ED}" srcId="{71DD1314-7931-457F-879F-0860B6188ACA}" destId="{F0E89C08-3CE2-45CF-B15E-D32C037B8C48}" srcOrd="2" destOrd="0" parTransId="{8366153F-61FD-40F7-98C2-CEBACF488619}" sibTransId="{08FCC414-2550-41CC-9426-CDEF5785F4F9}"/>
    <dgm:cxn modelId="{442EA5E9-4068-467D-9B69-872120F3115F}" type="presOf" srcId="{71DD1314-7931-457F-879F-0860B6188ACA}" destId="{AE5939D9-6EFC-4E6C-BA88-D42406E52D37}" srcOrd="0" destOrd="0" presId="urn:microsoft.com/office/officeart/2005/8/layout/StepDownProcess"/>
    <dgm:cxn modelId="{BF632A9C-E317-468B-B0D0-BDDD865E86A7}" type="presParOf" srcId="{AE5939D9-6EFC-4E6C-BA88-D42406E52D37}" destId="{D48B0FA5-8A81-4277-93FC-20C8D4CF3DC0}" srcOrd="0" destOrd="0" presId="urn:microsoft.com/office/officeart/2005/8/layout/StepDownProcess"/>
    <dgm:cxn modelId="{AC300183-CFFF-4B37-817C-10F0BD055EF6}" type="presParOf" srcId="{D48B0FA5-8A81-4277-93FC-20C8D4CF3DC0}" destId="{085D461A-CF56-441C-8844-7FCF33B20E80}" srcOrd="0" destOrd="0" presId="urn:microsoft.com/office/officeart/2005/8/layout/StepDownProcess"/>
    <dgm:cxn modelId="{8FCA2592-EBD5-4CDC-A1D5-4D30FA5DF65F}" type="presParOf" srcId="{D48B0FA5-8A81-4277-93FC-20C8D4CF3DC0}" destId="{73A30663-6A52-4D36-A178-5199C628D16A}" srcOrd="1" destOrd="0" presId="urn:microsoft.com/office/officeart/2005/8/layout/StepDownProcess"/>
    <dgm:cxn modelId="{7CB3C6AF-CFA0-4988-9AAD-B3BC3EB39502}" type="presOf" srcId="{5DAFAD31-9BED-454C-96A6-7F3CC62F629D}" destId="{73A30663-6A52-4D36-A178-5199C628D16A}" srcOrd="0" destOrd="0" presId="urn:microsoft.com/office/officeart/2005/8/layout/StepDownProcess"/>
    <dgm:cxn modelId="{29D61F71-7AD2-4629-A890-209854D97D22}" type="presParOf" srcId="{D48B0FA5-8A81-4277-93FC-20C8D4CF3DC0}" destId="{4BD661B4-ABC8-40BD-95A2-0FA4E60FFAA8}" srcOrd="2" destOrd="0" presId="urn:microsoft.com/office/officeart/2005/8/layout/StepDownProcess"/>
    <dgm:cxn modelId="{7523EEFD-7367-4B56-B792-CBE4647B09EB}" type="presParOf" srcId="{AE5939D9-6EFC-4E6C-BA88-D42406E52D37}" destId="{4591ED29-EAC5-40BE-9B91-F06334F440E0}" srcOrd="1" destOrd="0" presId="urn:microsoft.com/office/officeart/2005/8/layout/StepDownProcess"/>
    <dgm:cxn modelId="{31E58A0C-B546-47FA-8114-EA4A596FDED3}" type="presParOf" srcId="{AE5939D9-6EFC-4E6C-BA88-D42406E52D37}" destId="{38992829-49D5-47A7-BF3E-D7F1CB37AC1C}" srcOrd="2" destOrd="0" presId="urn:microsoft.com/office/officeart/2005/8/layout/StepDownProcess"/>
    <dgm:cxn modelId="{714FBFB3-A892-4ECC-B674-A5F5C6044DA2}" type="presParOf" srcId="{38992829-49D5-47A7-BF3E-D7F1CB37AC1C}" destId="{6F91B607-F20A-4DF1-9AA0-430A63C9B9A4}" srcOrd="0" destOrd="2" presId="urn:microsoft.com/office/officeart/2005/8/layout/StepDownProcess"/>
    <dgm:cxn modelId="{8D1ADDFA-97B3-45C8-9CD8-B48DE2EC1187}" type="presParOf" srcId="{38992829-49D5-47A7-BF3E-D7F1CB37AC1C}" destId="{2AE25950-1CA0-49DB-8339-0DC11A58A1AB}" srcOrd="1" destOrd="2" presId="urn:microsoft.com/office/officeart/2005/8/layout/StepDownProcess"/>
    <dgm:cxn modelId="{8695F9C7-DCD1-4CA5-91C5-248776628520}" type="presOf" srcId="{78AF6B4E-746A-4938-9D18-E8281442FFF3}" destId="{2AE25950-1CA0-49DB-8339-0DC11A58A1AB}" srcOrd="0" destOrd="0" presId="urn:microsoft.com/office/officeart/2005/8/layout/StepDownProcess"/>
    <dgm:cxn modelId="{9DD66400-AC26-420A-9152-28252E942C62}" type="presParOf" srcId="{38992829-49D5-47A7-BF3E-D7F1CB37AC1C}" destId="{64559433-8763-408D-B8B2-776839AACC81}" srcOrd="2" destOrd="2" presId="urn:microsoft.com/office/officeart/2005/8/layout/StepDownProcess"/>
    <dgm:cxn modelId="{ECB49C0E-FDA9-4E57-8B53-C5BCEB06A986}" type="presParOf" srcId="{AE5939D9-6EFC-4E6C-BA88-D42406E52D37}" destId="{05AA66C5-D079-4CFE-95B6-B5869E2196CF}" srcOrd="3" destOrd="0" presId="urn:microsoft.com/office/officeart/2005/8/layout/StepDownProcess"/>
    <dgm:cxn modelId="{EFE958B2-B17B-48E5-95F5-0AF15C8684EA}" type="presParOf" srcId="{AE5939D9-6EFC-4E6C-BA88-D42406E52D37}" destId="{6CAB0EFA-3EAA-42F3-8347-291F9D9BA77B}" srcOrd="4" destOrd="0" presId="urn:microsoft.com/office/officeart/2005/8/layout/StepDownProcess"/>
    <dgm:cxn modelId="{AF133D67-5525-4DFA-BB2A-5C59D3DFBF02}" type="presParOf" srcId="{6CAB0EFA-3EAA-42F3-8347-291F9D9BA77B}" destId="{73587D61-68D8-4458-A720-E18CE16895D5}" srcOrd="0" destOrd="4" presId="urn:microsoft.com/office/officeart/2005/8/layout/StepDownProcess"/>
    <dgm:cxn modelId="{3074D6A7-75DA-4F7D-8D8D-4C2DA5E2054E}" type="presOf" srcId="{F0E89C08-3CE2-45CF-B15E-D32C037B8C48}" destId="{73587D61-68D8-4458-A720-E18CE16895D5}" srcOrd="0" destOrd="0" presId="urn:microsoft.com/office/officeart/2005/8/layout/StepDown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D461A-CF56-441C-8844-7FCF33B20E80}">
      <dsp:nvSpPr>
        <dsp:cNvPr id="0" name=""/>
        <dsp:cNvSpPr/>
      </dsp:nvSpPr>
      <dsp:spPr>
        <a:xfrm rot="5400000">
          <a:off x="338890" y="1205636"/>
          <a:ext cx="1066281" cy="121392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A30663-6A52-4D36-A178-5199C628D16A}">
      <dsp:nvSpPr>
        <dsp:cNvPr id="0" name=""/>
        <dsp:cNvSpPr/>
      </dsp:nvSpPr>
      <dsp:spPr>
        <a:xfrm>
          <a:off x="56390" y="23642"/>
          <a:ext cx="1794991" cy="125643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ource Han Sans CN" panose="020B0500000000000000" pitchFamily="34" charset="-128"/>
              <a:ea typeface="Source Han Sans CN" panose="020B0500000000000000" pitchFamily="34" charset="-128"/>
            </a:rPr>
            <a:t>topic</a:t>
          </a:r>
        </a:p>
      </dsp:txBody>
      <dsp:txXfrm>
        <a:off x="117735" y="84987"/>
        <a:ext cx="1672301" cy="1133745"/>
      </dsp:txXfrm>
    </dsp:sp>
    <dsp:sp modelId="{4BD661B4-ABC8-40BD-95A2-0FA4E60FFAA8}">
      <dsp:nvSpPr>
        <dsp:cNvPr id="0" name=""/>
        <dsp:cNvSpPr/>
      </dsp:nvSpPr>
      <dsp:spPr>
        <a:xfrm>
          <a:off x="1851381" y="143471"/>
          <a:ext cx="1305505" cy="1015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Source Han Sans CN" panose="020B0500000000000000" pitchFamily="34" charset="-128"/>
              <a:ea typeface="Source Han Sans CN" panose="020B0500000000000000" pitchFamily="34" charset="-128"/>
            </a:rPr>
            <a:t>topic</a:t>
          </a:r>
        </a:p>
      </dsp:txBody>
      <dsp:txXfrm>
        <a:off x="1851381" y="143471"/>
        <a:ext cx="1305505" cy="1015506"/>
      </dsp:txXfrm>
    </dsp:sp>
    <dsp:sp modelId="{6F91B607-F20A-4DF1-9AA0-430A63C9B9A4}">
      <dsp:nvSpPr>
        <dsp:cNvPr id="0" name=""/>
        <dsp:cNvSpPr/>
      </dsp:nvSpPr>
      <dsp:spPr>
        <a:xfrm rot="5400000">
          <a:off x="1827129" y="2617028"/>
          <a:ext cx="1066281" cy="121392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E25950-1CA0-49DB-8339-0DC11A58A1AB}">
      <dsp:nvSpPr>
        <dsp:cNvPr id="0" name=""/>
        <dsp:cNvSpPr/>
      </dsp:nvSpPr>
      <dsp:spPr>
        <a:xfrm>
          <a:off x="1544629" y="1435033"/>
          <a:ext cx="1794991" cy="1256435"/>
        </a:xfrm>
        <a:prstGeom prst="roundRect">
          <a:avLst>
            <a:gd name="adj" fmla="val 166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ource Han Sans CN" panose="020B0500000000000000" pitchFamily="34" charset="-128"/>
              <a:ea typeface="Source Han Sans CN" panose="020B0500000000000000" pitchFamily="34" charset="-128"/>
            </a:rPr>
            <a:t>topic</a:t>
          </a:r>
        </a:p>
      </dsp:txBody>
      <dsp:txXfrm>
        <a:off x="1605974" y="1496378"/>
        <a:ext cx="1672301" cy="1133745"/>
      </dsp:txXfrm>
    </dsp:sp>
    <dsp:sp modelId="{64559433-8763-408D-B8B2-776839AACC81}">
      <dsp:nvSpPr>
        <dsp:cNvPr id="0" name=""/>
        <dsp:cNvSpPr/>
      </dsp:nvSpPr>
      <dsp:spPr>
        <a:xfrm>
          <a:off x="3339620" y="1554863"/>
          <a:ext cx="1305505" cy="1015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Source Han Sans CN" panose="020B0500000000000000" pitchFamily="34" charset="-128"/>
              <a:ea typeface="Source Han Sans CN" panose="020B0500000000000000" pitchFamily="34" charset="-128"/>
            </a:rPr>
            <a:t>topic</a:t>
          </a:r>
        </a:p>
      </dsp:txBody>
      <dsp:txXfrm>
        <a:off x="3339620" y="1554863"/>
        <a:ext cx="1305505" cy="1015506"/>
      </dsp:txXfrm>
    </dsp:sp>
    <dsp:sp modelId="{73587D61-68D8-4458-A720-E18CE16895D5}">
      <dsp:nvSpPr>
        <dsp:cNvPr id="0" name=""/>
        <dsp:cNvSpPr/>
      </dsp:nvSpPr>
      <dsp:spPr>
        <a:xfrm>
          <a:off x="3032867" y="2846425"/>
          <a:ext cx="1794991" cy="125643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ource Han Sans CN" panose="020B0500000000000000" pitchFamily="34" charset="-128"/>
              <a:ea typeface="Source Han Sans CN" panose="020B0500000000000000" pitchFamily="34" charset="-128"/>
            </a:rPr>
            <a:t>topic</a:t>
          </a:r>
        </a:p>
      </dsp:txBody>
      <dsp:txXfrm>
        <a:off x="3094212" y="2907770"/>
        <a:ext cx="1672301" cy="1133745"/>
      </dsp:txXfrm>
    </dsp:sp>
    <dsp:sp modelId="{69D6F02C-B863-4FDB-A0E0-D3AEE59AE21E}">
      <dsp:nvSpPr>
        <dsp:cNvPr id="0" name=""/>
        <dsp:cNvSpPr/>
      </dsp:nvSpPr>
      <dsp:spPr>
        <a:xfrm>
          <a:off x="4827858" y="2966255"/>
          <a:ext cx="1305505" cy="1015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Source Han Sans CN" panose="020B0500000000000000" pitchFamily="34" charset="-128"/>
              <a:ea typeface="Source Han Sans CN" panose="020B0500000000000000" pitchFamily="34" charset="-128"/>
            </a:rPr>
            <a:t>topic</a:t>
          </a:r>
        </a:p>
      </dsp:txBody>
      <dsp:txXfrm>
        <a:off x="4827858" y="2966255"/>
        <a:ext cx="1305505" cy="101550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rSet qsTypeId="urn:microsoft.com/office/officeart/2005/8/quickstyle/simple5"/>
        </dgm:pt>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tL"/>
          <dgm:param type="flowDir" val="row"/>
        </dgm:alg>
      </dgm:if>
      <dgm:else name="Name2">
        <dgm:alg type="snake">
          <dgm:param type="bkpt" val="fixed"/>
          <dgm:param type="bkPtFixedVal" val="1"/>
          <dgm:param type="off" val="off"/>
          <dgm:param type="grDir" val="tR"/>
          <dgm:param type="flowDir" val="row"/>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type="bentUpArrow" r:blip="" rot="90">
                    <dgm:adjLst>
                      <dgm:adj idx="1" val="0.3284"/>
                      <dgm:adj idx="2" val="0.25"/>
                      <dgm:adj idx="3" val="0.3578"/>
                    </dgm:adjLst>
                  </dgm:shape>
                </dgm:if>
                <dgm:else name="Name13">
                  <dgm:shape xmlns:r="http://schemas.openxmlformats.org/officeDocument/2006/relationships" type="bentArrow" r:blip="" rot="180">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1A5409-9FCC-41F0-B95C-7A76DCE0FFB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E0D52-E8F0-44AE-9250-1B687BF0B7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11" name="组合 10"/>
          <p:cNvGrpSpPr/>
          <p:nvPr userDrawn="1"/>
        </p:nvGrpSpPr>
        <p:grpSpPr>
          <a:xfrm>
            <a:off x="1048092" y="679452"/>
            <a:ext cx="6889807" cy="2460687"/>
            <a:chOff x="-177801" y="684213"/>
            <a:chExt cx="10882314" cy="4872038"/>
          </a:xfrm>
          <a:solidFill>
            <a:schemeClr val="tx1">
              <a:alpha val="35000"/>
            </a:schemeClr>
          </a:solidFill>
        </p:grpSpPr>
        <p:sp>
          <p:nvSpPr>
            <p:cNvPr id="16" name="Freeform 110"/>
            <p:cNvSpPr/>
            <p:nvPr/>
          </p:nvSpPr>
          <p:spPr bwMode="auto">
            <a:xfrm>
              <a:off x="-60325" y="1279526"/>
              <a:ext cx="3186113" cy="4276725"/>
            </a:xfrm>
            <a:custGeom>
              <a:avLst/>
              <a:gdLst>
                <a:gd name="T0" fmla="*/ 738 w 1193"/>
                <a:gd name="T1" fmla="*/ 1528 h 1601"/>
                <a:gd name="T2" fmla="*/ 773 w 1193"/>
                <a:gd name="T3" fmla="*/ 1460 h 1601"/>
                <a:gd name="T4" fmla="*/ 834 w 1193"/>
                <a:gd name="T5" fmla="*/ 1404 h 1601"/>
                <a:gd name="T6" fmla="*/ 1005 w 1193"/>
                <a:gd name="T7" fmla="*/ 1267 h 1601"/>
                <a:gd name="T8" fmla="*/ 1137 w 1193"/>
                <a:gd name="T9" fmla="*/ 1107 h 1601"/>
                <a:gd name="T10" fmla="*/ 1164 w 1193"/>
                <a:gd name="T11" fmla="*/ 1026 h 1601"/>
                <a:gd name="T12" fmla="*/ 1041 w 1193"/>
                <a:gd name="T13" fmla="*/ 983 h 1601"/>
                <a:gd name="T14" fmla="*/ 959 w 1193"/>
                <a:gd name="T15" fmla="*/ 919 h 1601"/>
                <a:gd name="T16" fmla="*/ 878 w 1193"/>
                <a:gd name="T17" fmla="*/ 882 h 1601"/>
                <a:gd name="T18" fmla="*/ 810 w 1193"/>
                <a:gd name="T19" fmla="*/ 866 h 1601"/>
                <a:gd name="T20" fmla="*/ 704 w 1193"/>
                <a:gd name="T21" fmla="*/ 886 h 1601"/>
                <a:gd name="T22" fmla="*/ 675 w 1193"/>
                <a:gd name="T23" fmla="*/ 790 h 1601"/>
                <a:gd name="T24" fmla="*/ 580 w 1193"/>
                <a:gd name="T25" fmla="*/ 742 h 1601"/>
                <a:gd name="T26" fmla="*/ 729 w 1193"/>
                <a:gd name="T27" fmla="*/ 692 h 1601"/>
                <a:gd name="T28" fmla="*/ 818 w 1193"/>
                <a:gd name="T29" fmla="*/ 623 h 1601"/>
                <a:gd name="T30" fmla="*/ 882 w 1193"/>
                <a:gd name="T31" fmla="*/ 554 h 1601"/>
                <a:gd name="T32" fmla="*/ 970 w 1193"/>
                <a:gd name="T33" fmla="*/ 513 h 1601"/>
                <a:gd name="T34" fmla="*/ 956 w 1193"/>
                <a:gd name="T35" fmla="*/ 481 h 1601"/>
                <a:gd name="T36" fmla="*/ 961 w 1193"/>
                <a:gd name="T37" fmla="*/ 439 h 1601"/>
                <a:gd name="T38" fmla="*/ 1026 w 1193"/>
                <a:gd name="T39" fmla="*/ 434 h 1601"/>
                <a:gd name="T40" fmla="*/ 1052 w 1193"/>
                <a:gd name="T41" fmla="*/ 442 h 1601"/>
                <a:gd name="T42" fmla="*/ 1018 w 1193"/>
                <a:gd name="T43" fmla="*/ 356 h 1601"/>
                <a:gd name="T44" fmla="*/ 971 w 1193"/>
                <a:gd name="T45" fmla="*/ 284 h 1601"/>
                <a:gd name="T46" fmla="*/ 924 w 1193"/>
                <a:gd name="T47" fmla="*/ 246 h 1601"/>
                <a:gd name="T48" fmla="*/ 856 w 1193"/>
                <a:gd name="T49" fmla="*/ 261 h 1601"/>
                <a:gd name="T50" fmla="*/ 829 w 1193"/>
                <a:gd name="T51" fmla="*/ 396 h 1601"/>
                <a:gd name="T52" fmla="*/ 804 w 1193"/>
                <a:gd name="T53" fmla="*/ 378 h 1601"/>
                <a:gd name="T54" fmla="*/ 714 w 1193"/>
                <a:gd name="T55" fmla="*/ 292 h 1601"/>
                <a:gd name="T56" fmla="*/ 787 w 1193"/>
                <a:gd name="T57" fmla="*/ 183 h 1601"/>
                <a:gd name="T58" fmla="*/ 822 w 1193"/>
                <a:gd name="T59" fmla="*/ 141 h 1601"/>
                <a:gd name="T60" fmla="*/ 852 w 1193"/>
                <a:gd name="T61" fmla="*/ 84 h 1601"/>
                <a:gd name="T62" fmla="*/ 793 w 1193"/>
                <a:gd name="T63" fmla="*/ 92 h 1601"/>
                <a:gd name="T64" fmla="*/ 763 w 1193"/>
                <a:gd name="T65" fmla="*/ 30 h 1601"/>
                <a:gd name="T66" fmla="*/ 745 w 1193"/>
                <a:gd name="T67" fmla="*/ 43 h 1601"/>
                <a:gd name="T68" fmla="*/ 721 w 1193"/>
                <a:gd name="T69" fmla="*/ 104 h 1601"/>
                <a:gd name="T70" fmla="*/ 659 w 1193"/>
                <a:gd name="T71" fmla="*/ 113 h 1601"/>
                <a:gd name="T72" fmla="*/ 532 w 1193"/>
                <a:gd name="T73" fmla="*/ 95 h 1601"/>
                <a:gd name="T74" fmla="*/ 469 w 1193"/>
                <a:gd name="T75" fmla="*/ 80 h 1601"/>
                <a:gd name="T76" fmla="*/ 423 w 1193"/>
                <a:gd name="T77" fmla="*/ 77 h 1601"/>
                <a:gd name="T78" fmla="*/ 108 w 1193"/>
                <a:gd name="T79" fmla="*/ 100 h 1601"/>
                <a:gd name="T80" fmla="*/ 98 w 1193"/>
                <a:gd name="T81" fmla="*/ 142 h 1601"/>
                <a:gd name="T82" fmla="*/ 107 w 1193"/>
                <a:gd name="T83" fmla="*/ 178 h 1601"/>
                <a:gd name="T84" fmla="*/ 59 w 1193"/>
                <a:gd name="T85" fmla="*/ 280 h 1601"/>
                <a:gd name="T86" fmla="*/ 48 w 1193"/>
                <a:gd name="T87" fmla="*/ 347 h 1601"/>
                <a:gd name="T88" fmla="*/ 155 w 1193"/>
                <a:gd name="T89" fmla="*/ 276 h 1601"/>
                <a:gd name="T90" fmla="*/ 191 w 1193"/>
                <a:gd name="T91" fmla="*/ 275 h 1601"/>
                <a:gd name="T92" fmla="*/ 313 w 1193"/>
                <a:gd name="T93" fmla="*/ 303 h 1601"/>
                <a:gd name="T94" fmla="*/ 355 w 1193"/>
                <a:gd name="T95" fmla="*/ 419 h 1601"/>
                <a:gd name="T96" fmla="*/ 349 w 1193"/>
                <a:gd name="T97" fmla="*/ 560 h 1601"/>
                <a:gd name="T98" fmla="*/ 415 w 1193"/>
                <a:gd name="T99" fmla="*/ 708 h 1601"/>
                <a:gd name="T100" fmla="*/ 451 w 1193"/>
                <a:gd name="T101" fmla="*/ 746 h 1601"/>
                <a:gd name="T102" fmla="*/ 488 w 1193"/>
                <a:gd name="T103" fmla="*/ 781 h 1601"/>
                <a:gd name="T104" fmla="*/ 634 w 1193"/>
                <a:gd name="T105" fmla="*/ 865 h 1601"/>
                <a:gd name="T106" fmla="*/ 714 w 1193"/>
                <a:gd name="T107" fmla="*/ 910 h 1601"/>
                <a:gd name="T108" fmla="*/ 724 w 1193"/>
                <a:gd name="T109" fmla="*/ 968 h 1601"/>
                <a:gd name="T110" fmla="*/ 693 w 1193"/>
                <a:gd name="T111" fmla="*/ 1048 h 1601"/>
                <a:gd name="T112" fmla="*/ 766 w 1193"/>
                <a:gd name="T113" fmla="*/ 1225 h 1601"/>
                <a:gd name="T114" fmla="*/ 689 w 1193"/>
                <a:gd name="T115" fmla="*/ 1436 h 1601"/>
                <a:gd name="T116" fmla="*/ 672 w 1193"/>
                <a:gd name="T117" fmla="*/ 1479 h 1601"/>
                <a:gd name="T118" fmla="*/ 678 w 1193"/>
                <a:gd name="T119" fmla="*/ 1566 h 1601"/>
                <a:gd name="T120" fmla="*/ 790 w 1193"/>
                <a:gd name="T121" fmla="*/ 1595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3" h="1601">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7" name="Freeform 111"/>
            <p:cNvSpPr/>
            <p:nvPr/>
          </p:nvSpPr>
          <p:spPr bwMode="auto">
            <a:xfrm>
              <a:off x="2484437" y="684213"/>
              <a:ext cx="1468438" cy="1327150"/>
            </a:xfrm>
            <a:custGeom>
              <a:avLst/>
              <a:gdLst>
                <a:gd name="T0" fmla="*/ 62 w 550"/>
                <a:gd name="T1" fmla="*/ 110 h 497"/>
                <a:gd name="T2" fmla="*/ 81 w 550"/>
                <a:gd name="T3" fmla="*/ 123 h 497"/>
                <a:gd name="T4" fmla="*/ 27 w 550"/>
                <a:gd name="T5" fmla="*/ 143 h 497"/>
                <a:gd name="T6" fmla="*/ 11 w 550"/>
                <a:gd name="T7" fmla="*/ 164 h 497"/>
                <a:gd name="T8" fmla="*/ 32 w 550"/>
                <a:gd name="T9" fmla="*/ 178 h 497"/>
                <a:gd name="T10" fmla="*/ 55 w 550"/>
                <a:gd name="T11" fmla="*/ 187 h 497"/>
                <a:gd name="T12" fmla="*/ 119 w 550"/>
                <a:gd name="T13" fmla="*/ 204 h 497"/>
                <a:gd name="T14" fmla="*/ 147 w 550"/>
                <a:gd name="T15" fmla="*/ 271 h 497"/>
                <a:gd name="T16" fmla="*/ 164 w 550"/>
                <a:gd name="T17" fmla="*/ 270 h 497"/>
                <a:gd name="T18" fmla="*/ 173 w 550"/>
                <a:gd name="T19" fmla="*/ 313 h 497"/>
                <a:gd name="T20" fmla="*/ 153 w 550"/>
                <a:gd name="T21" fmla="*/ 334 h 497"/>
                <a:gd name="T22" fmla="*/ 150 w 550"/>
                <a:gd name="T23" fmla="*/ 364 h 497"/>
                <a:gd name="T24" fmla="*/ 157 w 550"/>
                <a:gd name="T25" fmla="*/ 401 h 497"/>
                <a:gd name="T26" fmla="*/ 177 w 550"/>
                <a:gd name="T27" fmla="*/ 395 h 497"/>
                <a:gd name="T28" fmla="*/ 160 w 550"/>
                <a:gd name="T29" fmla="*/ 421 h 497"/>
                <a:gd name="T30" fmla="*/ 179 w 550"/>
                <a:gd name="T31" fmla="*/ 454 h 497"/>
                <a:gd name="T32" fmla="*/ 206 w 550"/>
                <a:gd name="T33" fmla="*/ 478 h 497"/>
                <a:gd name="T34" fmla="*/ 227 w 550"/>
                <a:gd name="T35" fmla="*/ 492 h 497"/>
                <a:gd name="T36" fmla="*/ 250 w 550"/>
                <a:gd name="T37" fmla="*/ 446 h 497"/>
                <a:gd name="T38" fmla="*/ 267 w 550"/>
                <a:gd name="T39" fmla="*/ 408 h 497"/>
                <a:gd name="T40" fmla="*/ 296 w 550"/>
                <a:gd name="T41" fmla="*/ 376 h 497"/>
                <a:gd name="T42" fmla="*/ 345 w 550"/>
                <a:gd name="T43" fmla="*/ 345 h 497"/>
                <a:gd name="T44" fmla="*/ 443 w 550"/>
                <a:gd name="T45" fmla="*/ 298 h 497"/>
                <a:gd name="T46" fmla="*/ 401 w 550"/>
                <a:gd name="T47" fmla="*/ 290 h 497"/>
                <a:gd name="T48" fmla="*/ 427 w 550"/>
                <a:gd name="T49" fmla="*/ 287 h 497"/>
                <a:gd name="T50" fmla="*/ 451 w 550"/>
                <a:gd name="T51" fmla="*/ 281 h 497"/>
                <a:gd name="T52" fmla="*/ 411 w 550"/>
                <a:gd name="T53" fmla="*/ 255 h 497"/>
                <a:gd name="T54" fmla="*/ 431 w 550"/>
                <a:gd name="T55" fmla="*/ 236 h 497"/>
                <a:gd name="T56" fmla="*/ 453 w 550"/>
                <a:gd name="T57" fmla="*/ 238 h 497"/>
                <a:gd name="T58" fmla="*/ 453 w 550"/>
                <a:gd name="T59" fmla="*/ 225 h 497"/>
                <a:gd name="T60" fmla="*/ 478 w 550"/>
                <a:gd name="T61" fmla="*/ 198 h 497"/>
                <a:gd name="T62" fmla="*/ 462 w 550"/>
                <a:gd name="T63" fmla="*/ 180 h 497"/>
                <a:gd name="T64" fmla="*/ 484 w 550"/>
                <a:gd name="T65" fmla="*/ 162 h 497"/>
                <a:gd name="T66" fmla="*/ 460 w 550"/>
                <a:gd name="T67" fmla="*/ 149 h 497"/>
                <a:gd name="T68" fmla="*/ 476 w 550"/>
                <a:gd name="T69" fmla="*/ 124 h 497"/>
                <a:gd name="T70" fmla="*/ 498 w 550"/>
                <a:gd name="T71" fmla="*/ 104 h 497"/>
                <a:gd name="T72" fmla="*/ 543 w 550"/>
                <a:gd name="T73" fmla="*/ 73 h 497"/>
                <a:gd name="T74" fmla="*/ 486 w 550"/>
                <a:gd name="T75" fmla="*/ 61 h 497"/>
                <a:gd name="T76" fmla="*/ 442 w 550"/>
                <a:gd name="T77" fmla="*/ 79 h 497"/>
                <a:gd name="T78" fmla="*/ 439 w 550"/>
                <a:gd name="T79" fmla="*/ 60 h 497"/>
                <a:gd name="T80" fmla="*/ 416 w 550"/>
                <a:gd name="T81" fmla="*/ 53 h 497"/>
                <a:gd name="T82" fmla="*/ 458 w 550"/>
                <a:gd name="T83" fmla="*/ 30 h 497"/>
                <a:gd name="T84" fmla="*/ 414 w 550"/>
                <a:gd name="T85" fmla="*/ 6 h 497"/>
                <a:gd name="T86" fmla="*/ 321 w 550"/>
                <a:gd name="T87" fmla="*/ 11 h 497"/>
                <a:gd name="T88" fmla="*/ 288 w 550"/>
                <a:gd name="T89" fmla="*/ 21 h 497"/>
                <a:gd name="T90" fmla="*/ 245 w 550"/>
                <a:gd name="T91" fmla="*/ 35 h 497"/>
                <a:gd name="T92" fmla="*/ 221 w 550"/>
                <a:gd name="T93" fmla="*/ 40 h 497"/>
                <a:gd name="T94" fmla="*/ 192 w 550"/>
                <a:gd name="T95" fmla="*/ 47 h 497"/>
                <a:gd name="T96" fmla="*/ 153 w 550"/>
                <a:gd name="T97" fmla="*/ 51 h 497"/>
                <a:gd name="T98" fmla="*/ 141 w 550"/>
                <a:gd name="T99" fmla="*/ 68 h 497"/>
                <a:gd name="T100" fmla="*/ 89 w 550"/>
                <a:gd name="T101" fmla="*/ 8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497">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8" name="Freeform 112"/>
            <p:cNvSpPr/>
            <p:nvPr/>
          </p:nvSpPr>
          <p:spPr bwMode="auto">
            <a:xfrm>
              <a:off x="1952625" y="735013"/>
              <a:ext cx="868363" cy="539750"/>
            </a:xfrm>
            <a:custGeom>
              <a:avLst/>
              <a:gdLst>
                <a:gd name="T0" fmla="*/ 297 w 325"/>
                <a:gd name="T1" fmla="*/ 44 h 202"/>
                <a:gd name="T2" fmla="*/ 285 w 325"/>
                <a:gd name="T3" fmla="*/ 53 h 202"/>
                <a:gd name="T4" fmla="*/ 277 w 325"/>
                <a:gd name="T5" fmla="*/ 64 h 202"/>
                <a:gd name="T6" fmla="*/ 232 w 325"/>
                <a:gd name="T7" fmla="*/ 88 h 202"/>
                <a:gd name="T8" fmla="*/ 211 w 325"/>
                <a:gd name="T9" fmla="*/ 104 h 202"/>
                <a:gd name="T10" fmla="*/ 197 w 325"/>
                <a:gd name="T11" fmla="*/ 106 h 202"/>
                <a:gd name="T12" fmla="*/ 192 w 325"/>
                <a:gd name="T13" fmla="*/ 124 h 202"/>
                <a:gd name="T14" fmla="*/ 169 w 325"/>
                <a:gd name="T15" fmla="*/ 138 h 202"/>
                <a:gd name="T16" fmla="*/ 160 w 325"/>
                <a:gd name="T17" fmla="*/ 148 h 202"/>
                <a:gd name="T18" fmla="*/ 162 w 325"/>
                <a:gd name="T19" fmla="*/ 164 h 202"/>
                <a:gd name="T20" fmla="*/ 143 w 325"/>
                <a:gd name="T21" fmla="*/ 169 h 202"/>
                <a:gd name="T22" fmla="*/ 127 w 325"/>
                <a:gd name="T23" fmla="*/ 168 h 202"/>
                <a:gd name="T24" fmla="*/ 105 w 325"/>
                <a:gd name="T25" fmla="*/ 168 h 202"/>
                <a:gd name="T26" fmla="*/ 80 w 325"/>
                <a:gd name="T27" fmla="*/ 168 h 202"/>
                <a:gd name="T28" fmla="*/ 74 w 325"/>
                <a:gd name="T29" fmla="*/ 168 h 202"/>
                <a:gd name="T30" fmla="*/ 60 w 325"/>
                <a:gd name="T31" fmla="*/ 170 h 202"/>
                <a:gd name="T32" fmla="*/ 62 w 325"/>
                <a:gd name="T33" fmla="*/ 177 h 202"/>
                <a:gd name="T34" fmla="*/ 83 w 325"/>
                <a:gd name="T35" fmla="*/ 177 h 202"/>
                <a:gd name="T36" fmla="*/ 118 w 325"/>
                <a:gd name="T37" fmla="*/ 182 h 202"/>
                <a:gd name="T38" fmla="*/ 142 w 325"/>
                <a:gd name="T39" fmla="*/ 182 h 202"/>
                <a:gd name="T40" fmla="*/ 144 w 325"/>
                <a:gd name="T41" fmla="*/ 195 h 202"/>
                <a:gd name="T42" fmla="*/ 129 w 325"/>
                <a:gd name="T43" fmla="*/ 201 h 202"/>
                <a:gd name="T44" fmla="*/ 109 w 325"/>
                <a:gd name="T45" fmla="*/ 200 h 202"/>
                <a:gd name="T46" fmla="*/ 67 w 325"/>
                <a:gd name="T47" fmla="*/ 199 h 202"/>
                <a:gd name="T48" fmla="*/ 37 w 325"/>
                <a:gd name="T49" fmla="*/ 193 h 202"/>
                <a:gd name="T50" fmla="*/ 29 w 325"/>
                <a:gd name="T51" fmla="*/ 181 h 202"/>
                <a:gd name="T52" fmla="*/ 24 w 325"/>
                <a:gd name="T53" fmla="*/ 170 h 202"/>
                <a:gd name="T54" fmla="*/ 3 w 325"/>
                <a:gd name="T55" fmla="*/ 160 h 202"/>
                <a:gd name="T56" fmla="*/ 3 w 325"/>
                <a:gd name="T57" fmla="*/ 153 h 202"/>
                <a:gd name="T58" fmla="*/ 21 w 325"/>
                <a:gd name="T59" fmla="*/ 152 h 202"/>
                <a:gd name="T60" fmla="*/ 35 w 325"/>
                <a:gd name="T61" fmla="*/ 158 h 202"/>
                <a:gd name="T62" fmla="*/ 63 w 325"/>
                <a:gd name="T63" fmla="*/ 156 h 202"/>
                <a:gd name="T64" fmla="*/ 81 w 325"/>
                <a:gd name="T65" fmla="*/ 151 h 202"/>
                <a:gd name="T66" fmla="*/ 77 w 325"/>
                <a:gd name="T67" fmla="*/ 137 h 202"/>
                <a:gd name="T68" fmla="*/ 94 w 325"/>
                <a:gd name="T69" fmla="*/ 137 h 202"/>
                <a:gd name="T70" fmla="*/ 98 w 325"/>
                <a:gd name="T71" fmla="*/ 137 h 202"/>
                <a:gd name="T72" fmla="*/ 94 w 325"/>
                <a:gd name="T73" fmla="*/ 131 h 202"/>
                <a:gd name="T74" fmla="*/ 81 w 325"/>
                <a:gd name="T75" fmla="*/ 127 h 202"/>
                <a:gd name="T76" fmla="*/ 103 w 325"/>
                <a:gd name="T77" fmla="*/ 109 h 202"/>
                <a:gd name="T78" fmla="*/ 116 w 325"/>
                <a:gd name="T79" fmla="*/ 100 h 202"/>
                <a:gd name="T80" fmla="*/ 100 w 325"/>
                <a:gd name="T81" fmla="*/ 87 h 202"/>
                <a:gd name="T82" fmla="*/ 87 w 325"/>
                <a:gd name="T83" fmla="*/ 79 h 202"/>
                <a:gd name="T84" fmla="*/ 74 w 325"/>
                <a:gd name="T85" fmla="*/ 59 h 202"/>
                <a:gd name="T86" fmla="*/ 61 w 325"/>
                <a:gd name="T87" fmla="*/ 52 h 202"/>
                <a:gd name="T88" fmla="*/ 74 w 325"/>
                <a:gd name="T89" fmla="*/ 41 h 202"/>
                <a:gd name="T90" fmla="*/ 98 w 325"/>
                <a:gd name="T91" fmla="*/ 33 h 202"/>
                <a:gd name="T92" fmla="*/ 114 w 325"/>
                <a:gd name="T93" fmla="*/ 37 h 202"/>
                <a:gd name="T94" fmla="*/ 113 w 325"/>
                <a:gd name="T95" fmla="*/ 25 h 202"/>
                <a:gd name="T96" fmla="*/ 134 w 325"/>
                <a:gd name="T97" fmla="*/ 31 h 202"/>
                <a:gd name="T98" fmla="*/ 143 w 325"/>
                <a:gd name="T99" fmla="*/ 22 h 202"/>
                <a:gd name="T100" fmla="*/ 156 w 325"/>
                <a:gd name="T101" fmla="*/ 11 h 202"/>
                <a:gd name="T102" fmla="*/ 194 w 325"/>
                <a:gd name="T103" fmla="*/ 8 h 202"/>
                <a:gd name="T104" fmla="*/ 212 w 325"/>
                <a:gd name="T105" fmla="*/ 3 h 202"/>
                <a:gd name="T106" fmla="*/ 223 w 325"/>
                <a:gd name="T107" fmla="*/ 15 h 202"/>
                <a:gd name="T108" fmla="*/ 226 w 325"/>
                <a:gd name="T109" fmla="*/ 4 h 202"/>
                <a:gd name="T110" fmla="*/ 284 w 325"/>
                <a:gd name="T111" fmla="*/ 12 h 202"/>
                <a:gd name="T112" fmla="*/ 324 w 325"/>
                <a:gd name="T113" fmla="*/ 22 h 202"/>
                <a:gd name="T114" fmla="*/ 318 w 325"/>
                <a:gd name="T115" fmla="*/ 38 h 202"/>
                <a:gd name="T116" fmla="*/ 297 w 325"/>
                <a:gd name="T117" fmla="*/ 4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202">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19" name="Freeform 113"/>
            <p:cNvSpPr/>
            <p:nvPr/>
          </p:nvSpPr>
          <p:spPr bwMode="auto">
            <a:xfrm>
              <a:off x="1990725" y="884238"/>
              <a:ext cx="255588" cy="217488"/>
            </a:xfrm>
            <a:custGeom>
              <a:avLst/>
              <a:gdLst>
                <a:gd name="T0" fmla="*/ 57 w 96"/>
                <a:gd name="T1" fmla="*/ 73 h 81"/>
                <a:gd name="T2" fmla="*/ 41 w 96"/>
                <a:gd name="T3" fmla="*/ 75 h 81"/>
                <a:gd name="T4" fmla="*/ 17 w 96"/>
                <a:gd name="T5" fmla="*/ 66 h 81"/>
                <a:gd name="T6" fmla="*/ 26 w 96"/>
                <a:gd name="T7" fmla="*/ 52 h 81"/>
                <a:gd name="T8" fmla="*/ 19 w 96"/>
                <a:gd name="T9" fmla="*/ 50 h 81"/>
                <a:gd name="T10" fmla="*/ 3 w 96"/>
                <a:gd name="T11" fmla="*/ 29 h 81"/>
                <a:gd name="T12" fmla="*/ 16 w 96"/>
                <a:gd name="T13" fmla="*/ 17 h 81"/>
                <a:gd name="T14" fmla="*/ 38 w 96"/>
                <a:gd name="T15" fmla="*/ 0 h 81"/>
                <a:gd name="T16" fmla="*/ 55 w 96"/>
                <a:gd name="T17" fmla="*/ 8 h 81"/>
                <a:gd name="T18" fmla="*/ 66 w 96"/>
                <a:gd name="T19" fmla="*/ 23 h 81"/>
                <a:gd name="T20" fmla="*/ 94 w 96"/>
                <a:gd name="T21" fmla="*/ 41 h 81"/>
                <a:gd name="T22" fmla="*/ 75 w 96"/>
                <a:gd name="T23" fmla="*/ 56 h 81"/>
                <a:gd name="T24" fmla="*/ 57 w 96"/>
                <a:gd name="T25"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81">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0" name="Freeform 114"/>
            <p:cNvSpPr/>
            <p:nvPr/>
          </p:nvSpPr>
          <p:spPr bwMode="auto">
            <a:xfrm>
              <a:off x="1920875" y="1042988"/>
              <a:ext cx="125413" cy="68263"/>
            </a:xfrm>
            <a:custGeom>
              <a:avLst/>
              <a:gdLst>
                <a:gd name="T0" fmla="*/ 29 w 47"/>
                <a:gd name="T1" fmla="*/ 22 h 26"/>
                <a:gd name="T2" fmla="*/ 12 w 47"/>
                <a:gd name="T3" fmla="*/ 22 h 26"/>
                <a:gd name="T4" fmla="*/ 5 w 47"/>
                <a:gd name="T5" fmla="*/ 3 h 26"/>
                <a:gd name="T6" fmla="*/ 28 w 47"/>
                <a:gd name="T7" fmla="*/ 8 h 26"/>
                <a:gd name="T8" fmla="*/ 29 w 47"/>
                <a:gd name="T9" fmla="*/ 22 h 26"/>
              </a:gdLst>
              <a:ahLst/>
              <a:cxnLst>
                <a:cxn ang="0">
                  <a:pos x="T0" y="T1"/>
                </a:cxn>
                <a:cxn ang="0">
                  <a:pos x="T2" y="T3"/>
                </a:cxn>
                <a:cxn ang="0">
                  <a:pos x="T4" y="T5"/>
                </a:cxn>
                <a:cxn ang="0">
                  <a:pos x="T6" y="T7"/>
                </a:cxn>
                <a:cxn ang="0">
                  <a:pos x="T8" y="T9"/>
                </a:cxn>
              </a:cxnLst>
              <a:rect l="0" t="0" r="r" b="b"/>
              <a:pathLst>
                <a:path w="47" h="26">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1" name="Freeform 115"/>
            <p:cNvSpPr/>
            <p:nvPr/>
          </p:nvSpPr>
          <p:spPr bwMode="auto">
            <a:xfrm>
              <a:off x="1741487" y="1012826"/>
              <a:ext cx="182563" cy="98425"/>
            </a:xfrm>
            <a:custGeom>
              <a:avLst/>
              <a:gdLst>
                <a:gd name="T0" fmla="*/ 39 w 68"/>
                <a:gd name="T1" fmla="*/ 34 h 37"/>
                <a:gd name="T2" fmla="*/ 21 w 68"/>
                <a:gd name="T3" fmla="*/ 25 h 37"/>
                <a:gd name="T4" fmla="*/ 8 w 68"/>
                <a:gd name="T5" fmla="*/ 25 h 37"/>
                <a:gd name="T6" fmla="*/ 16 w 68"/>
                <a:gd name="T7" fmla="*/ 18 h 37"/>
                <a:gd name="T8" fmla="*/ 11 w 68"/>
                <a:gd name="T9" fmla="*/ 10 h 37"/>
                <a:gd name="T10" fmla="*/ 15 w 68"/>
                <a:gd name="T11" fmla="*/ 0 h 37"/>
                <a:gd name="T12" fmla="*/ 46 w 68"/>
                <a:gd name="T13" fmla="*/ 14 h 37"/>
                <a:gd name="T14" fmla="*/ 64 w 68"/>
                <a:gd name="T15" fmla="*/ 30 h 37"/>
                <a:gd name="T16" fmla="*/ 39 w 68"/>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7">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2" name="Freeform 116"/>
            <p:cNvSpPr/>
            <p:nvPr/>
          </p:nvSpPr>
          <p:spPr bwMode="auto">
            <a:xfrm>
              <a:off x="1373187" y="1311276"/>
              <a:ext cx="409575" cy="265113"/>
            </a:xfrm>
            <a:custGeom>
              <a:avLst/>
              <a:gdLst>
                <a:gd name="T0" fmla="*/ 153 w 153"/>
                <a:gd name="T1" fmla="*/ 68 h 99"/>
                <a:gd name="T2" fmla="*/ 136 w 153"/>
                <a:gd name="T3" fmla="*/ 54 h 99"/>
                <a:gd name="T4" fmla="*/ 123 w 153"/>
                <a:gd name="T5" fmla="*/ 43 h 99"/>
                <a:gd name="T6" fmla="*/ 128 w 153"/>
                <a:gd name="T7" fmla="*/ 23 h 99"/>
                <a:gd name="T8" fmla="*/ 133 w 153"/>
                <a:gd name="T9" fmla="*/ 0 h 99"/>
                <a:gd name="T10" fmla="*/ 115 w 153"/>
                <a:gd name="T11" fmla="*/ 0 h 99"/>
                <a:gd name="T12" fmla="*/ 106 w 153"/>
                <a:gd name="T13" fmla="*/ 9 h 99"/>
                <a:gd name="T14" fmla="*/ 99 w 153"/>
                <a:gd name="T15" fmla="*/ 20 h 99"/>
                <a:gd name="T16" fmla="*/ 93 w 153"/>
                <a:gd name="T17" fmla="*/ 35 h 99"/>
                <a:gd name="T18" fmla="*/ 89 w 153"/>
                <a:gd name="T19" fmla="*/ 22 h 99"/>
                <a:gd name="T20" fmla="*/ 85 w 153"/>
                <a:gd name="T21" fmla="*/ 18 h 99"/>
                <a:gd name="T22" fmla="*/ 74 w 153"/>
                <a:gd name="T23" fmla="*/ 21 h 99"/>
                <a:gd name="T24" fmla="*/ 68 w 153"/>
                <a:gd name="T25" fmla="*/ 18 h 99"/>
                <a:gd name="T26" fmla="*/ 66 w 153"/>
                <a:gd name="T27" fmla="*/ 16 h 99"/>
                <a:gd name="T28" fmla="*/ 57 w 153"/>
                <a:gd name="T29" fmla="*/ 15 h 99"/>
                <a:gd name="T30" fmla="*/ 45 w 153"/>
                <a:gd name="T31" fmla="*/ 19 h 99"/>
                <a:gd name="T32" fmla="*/ 43 w 153"/>
                <a:gd name="T33" fmla="*/ 6 h 99"/>
                <a:gd name="T34" fmla="*/ 35 w 153"/>
                <a:gd name="T35" fmla="*/ 12 h 99"/>
                <a:gd name="T36" fmla="*/ 19 w 153"/>
                <a:gd name="T37" fmla="*/ 19 h 99"/>
                <a:gd name="T38" fmla="*/ 0 w 153"/>
                <a:gd name="T39" fmla="*/ 37 h 99"/>
                <a:gd name="T40" fmla="*/ 7 w 153"/>
                <a:gd name="T41" fmla="*/ 45 h 99"/>
                <a:gd name="T42" fmla="*/ 3 w 153"/>
                <a:gd name="T43" fmla="*/ 56 h 99"/>
                <a:gd name="T44" fmla="*/ 14 w 153"/>
                <a:gd name="T45" fmla="*/ 60 h 99"/>
                <a:gd name="T46" fmla="*/ 3 w 153"/>
                <a:gd name="T47" fmla="*/ 72 h 99"/>
                <a:gd name="T48" fmla="*/ 19 w 153"/>
                <a:gd name="T49" fmla="*/ 83 h 99"/>
                <a:gd name="T50" fmla="*/ 35 w 153"/>
                <a:gd name="T51" fmla="*/ 86 h 99"/>
                <a:gd name="T52" fmla="*/ 54 w 153"/>
                <a:gd name="T53" fmla="*/ 93 h 99"/>
                <a:gd name="T54" fmla="*/ 73 w 153"/>
                <a:gd name="T55" fmla="*/ 84 h 99"/>
                <a:gd name="T56" fmla="*/ 95 w 153"/>
                <a:gd name="T57" fmla="*/ 84 h 99"/>
                <a:gd name="T58" fmla="*/ 113 w 153"/>
                <a:gd name="T59" fmla="*/ 83 h 99"/>
                <a:gd name="T60" fmla="*/ 132 w 153"/>
                <a:gd name="T61" fmla="*/ 88 h 99"/>
                <a:gd name="T62" fmla="*/ 139 w 153"/>
                <a:gd name="T63" fmla="*/ 80 h 99"/>
                <a:gd name="T64" fmla="*/ 128 w 153"/>
                <a:gd name="T65" fmla="*/ 75 h 99"/>
                <a:gd name="T66" fmla="*/ 153 w 153"/>
                <a:gd name="T67"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99">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3" name="Freeform 117"/>
            <p:cNvSpPr/>
            <p:nvPr/>
          </p:nvSpPr>
          <p:spPr bwMode="auto">
            <a:xfrm>
              <a:off x="1201737" y="1260476"/>
              <a:ext cx="265113" cy="187325"/>
            </a:xfrm>
            <a:custGeom>
              <a:avLst/>
              <a:gdLst>
                <a:gd name="T0" fmla="*/ 33 w 99"/>
                <a:gd name="T1" fmla="*/ 65 h 70"/>
                <a:gd name="T2" fmla="*/ 16 w 99"/>
                <a:gd name="T3" fmla="*/ 62 h 70"/>
                <a:gd name="T4" fmla="*/ 5 w 99"/>
                <a:gd name="T5" fmla="*/ 52 h 70"/>
                <a:gd name="T6" fmla="*/ 7 w 99"/>
                <a:gd name="T7" fmla="*/ 40 h 70"/>
                <a:gd name="T8" fmla="*/ 16 w 99"/>
                <a:gd name="T9" fmla="*/ 33 h 70"/>
                <a:gd name="T10" fmla="*/ 23 w 99"/>
                <a:gd name="T11" fmla="*/ 16 h 70"/>
                <a:gd name="T12" fmla="*/ 21 w 99"/>
                <a:gd name="T13" fmla="*/ 6 h 70"/>
                <a:gd name="T14" fmla="*/ 45 w 99"/>
                <a:gd name="T15" fmla="*/ 3 h 70"/>
                <a:gd name="T16" fmla="*/ 66 w 99"/>
                <a:gd name="T17" fmla="*/ 6 h 70"/>
                <a:gd name="T18" fmla="*/ 82 w 99"/>
                <a:gd name="T19" fmla="*/ 6 h 70"/>
                <a:gd name="T20" fmla="*/ 96 w 99"/>
                <a:gd name="T21" fmla="*/ 15 h 70"/>
                <a:gd name="T22" fmla="*/ 77 w 99"/>
                <a:gd name="T23" fmla="*/ 35 h 70"/>
                <a:gd name="T24" fmla="*/ 61 w 99"/>
                <a:gd name="T25" fmla="*/ 43 h 70"/>
                <a:gd name="T26" fmla="*/ 33 w 99"/>
                <a:gd name="T27"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4" name="Freeform 118"/>
            <p:cNvSpPr/>
            <p:nvPr/>
          </p:nvSpPr>
          <p:spPr bwMode="auto">
            <a:xfrm>
              <a:off x="1314450" y="1114426"/>
              <a:ext cx="198438" cy="96838"/>
            </a:xfrm>
            <a:custGeom>
              <a:avLst/>
              <a:gdLst>
                <a:gd name="T0" fmla="*/ 3 w 74"/>
                <a:gd name="T1" fmla="*/ 30 h 36"/>
                <a:gd name="T2" fmla="*/ 27 w 74"/>
                <a:gd name="T3" fmla="*/ 31 h 36"/>
                <a:gd name="T4" fmla="*/ 44 w 74"/>
                <a:gd name="T5" fmla="*/ 23 h 36"/>
                <a:gd name="T6" fmla="*/ 64 w 74"/>
                <a:gd name="T7" fmla="*/ 20 h 36"/>
                <a:gd name="T8" fmla="*/ 71 w 74"/>
                <a:gd name="T9" fmla="*/ 4 h 36"/>
                <a:gd name="T10" fmla="*/ 55 w 74"/>
                <a:gd name="T11" fmla="*/ 5 h 36"/>
                <a:gd name="T12" fmla="*/ 31 w 74"/>
                <a:gd name="T13" fmla="*/ 7 h 36"/>
                <a:gd name="T14" fmla="*/ 20 w 74"/>
                <a:gd name="T15" fmla="*/ 16 h 36"/>
                <a:gd name="T16" fmla="*/ 3 w 74"/>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6">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5" name="Freeform 119"/>
            <p:cNvSpPr/>
            <p:nvPr/>
          </p:nvSpPr>
          <p:spPr bwMode="auto">
            <a:xfrm>
              <a:off x="1520825" y="1079501"/>
              <a:ext cx="153988" cy="63500"/>
            </a:xfrm>
            <a:custGeom>
              <a:avLst/>
              <a:gdLst>
                <a:gd name="T0" fmla="*/ 4 w 58"/>
                <a:gd name="T1" fmla="*/ 3 h 24"/>
                <a:gd name="T2" fmla="*/ 16 w 58"/>
                <a:gd name="T3" fmla="*/ 6 h 24"/>
                <a:gd name="T4" fmla="*/ 44 w 58"/>
                <a:gd name="T5" fmla="*/ 6 h 24"/>
                <a:gd name="T6" fmla="*/ 50 w 58"/>
                <a:gd name="T7" fmla="*/ 14 h 24"/>
                <a:gd name="T8" fmla="*/ 37 w 58"/>
                <a:gd name="T9" fmla="*/ 22 h 24"/>
                <a:gd name="T10" fmla="*/ 15 w 58"/>
                <a:gd name="T11" fmla="*/ 16 h 24"/>
                <a:gd name="T12" fmla="*/ 0 w 58"/>
                <a:gd name="T13" fmla="*/ 12 h 24"/>
                <a:gd name="T14" fmla="*/ 4 w 58"/>
                <a:gd name="T15" fmla="*/ 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6" name="Freeform 120"/>
            <p:cNvSpPr/>
            <p:nvPr/>
          </p:nvSpPr>
          <p:spPr bwMode="auto">
            <a:xfrm>
              <a:off x="1584325" y="1036638"/>
              <a:ext cx="85725" cy="58738"/>
            </a:xfrm>
            <a:custGeom>
              <a:avLst/>
              <a:gdLst>
                <a:gd name="T0" fmla="*/ 2 w 32"/>
                <a:gd name="T1" fmla="*/ 18 h 22"/>
                <a:gd name="T2" fmla="*/ 27 w 32"/>
                <a:gd name="T3" fmla="*/ 16 h 22"/>
                <a:gd name="T4" fmla="*/ 13 w 32"/>
                <a:gd name="T5" fmla="*/ 3 h 22"/>
                <a:gd name="T6" fmla="*/ 0 w 32"/>
                <a:gd name="T7" fmla="*/ 9 h 22"/>
                <a:gd name="T8" fmla="*/ 2 w 32"/>
                <a:gd name="T9" fmla="*/ 18 h 22"/>
              </a:gdLst>
              <a:ahLst/>
              <a:cxnLst>
                <a:cxn ang="0">
                  <a:pos x="T0" y="T1"/>
                </a:cxn>
                <a:cxn ang="0">
                  <a:pos x="T2" y="T3"/>
                </a:cxn>
                <a:cxn ang="0">
                  <a:pos x="T4" y="T5"/>
                </a:cxn>
                <a:cxn ang="0">
                  <a:pos x="T6" y="T7"/>
                </a:cxn>
                <a:cxn ang="0">
                  <a:pos x="T8" y="T9"/>
                </a:cxn>
              </a:cxnLst>
              <a:rect l="0" t="0" r="r" b="b"/>
              <a:pathLst>
                <a:path w="32" h="2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7" name="Freeform 121"/>
            <p:cNvSpPr/>
            <p:nvPr/>
          </p:nvSpPr>
          <p:spPr bwMode="auto">
            <a:xfrm>
              <a:off x="1428750" y="1157288"/>
              <a:ext cx="304800" cy="125413"/>
            </a:xfrm>
            <a:custGeom>
              <a:avLst/>
              <a:gdLst>
                <a:gd name="T0" fmla="*/ 75 w 114"/>
                <a:gd name="T1" fmla="*/ 17 h 47"/>
                <a:gd name="T2" fmla="*/ 60 w 114"/>
                <a:gd name="T3" fmla="*/ 17 h 47"/>
                <a:gd name="T4" fmla="*/ 38 w 114"/>
                <a:gd name="T5" fmla="*/ 8 h 47"/>
                <a:gd name="T6" fmla="*/ 14 w 114"/>
                <a:gd name="T7" fmla="*/ 12 h 47"/>
                <a:gd name="T8" fmla="*/ 5 w 114"/>
                <a:gd name="T9" fmla="*/ 24 h 47"/>
                <a:gd name="T10" fmla="*/ 5 w 114"/>
                <a:gd name="T11" fmla="*/ 28 h 47"/>
                <a:gd name="T12" fmla="*/ 26 w 114"/>
                <a:gd name="T13" fmla="*/ 27 h 47"/>
                <a:gd name="T14" fmla="*/ 43 w 114"/>
                <a:gd name="T15" fmla="*/ 33 h 47"/>
                <a:gd name="T16" fmla="*/ 34 w 114"/>
                <a:gd name="T17" fmla="*/ 37 h 47"/>
                <a:gd name="T18" fmla="*/ 49 w 114"/>
                <a:gd name="T19" fmla="*/ 42 h 47"/>
                <a:gd name="T20" fmla="*/ 67 w 114"/>
                <a:gd name="T21" fmla="*/ 35 h 47"/>
                <a:gd name="T22" fmla="*/ 90 w 114"/>
                <a:gd name="T23" fmla="*/ 35 h 47"/>
                <a:gd name="T24" fmla="*/ 108 w 114"/>
                <a:gd name="T25" fmla="*/ 27 h 47"/>
                <a:gd name="T26" fmla="*/ 112 w 114"/>
                <a:gd name="T27" fmla="*/ 19 h 47"/>
                <a:gd name="T28" fmla="*/ 106 w 114"/>
                <a:gd name="T29" fmla="*/ 14 h 47"/>
                <a:gd name="T30" fmla="*/ 98 w 114"/>
                <a:gd name="T31" fmla="*/ 14 h 47"/>
                <a:gd name="T32" fmla="*/ 92 w 114"/>
                <a:gd name="T33" fmla="*/ 7 h 47"/>
                <a:gd name="T34" fmla="*/ 86 w 114"/>
                <a:gd name="T35" fmla="*/ 0 h 47"/>
                <a:gd name="T36" fmla="*/ 69 w 114"/>
                <a:gd name="T37" fmla="*/ 4 h 47"/>
                <a:gd name="T38" fmla="*/ 75 w 114"/>
                <a:gd name="T39"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4" h="47">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8" name="Freeform 122"/>
            <p:cNvSpPr/>
            <p:nvPr/>
          </p:nvSpPr>
          <p:spPr bwMode="auto">
            <a:xfrm>
              <a:off x="1779587" y="1282701"/>
              <a:ext cx="157163" cy="160338"/>
            </a:xfrm>
            <a:custGeom>
              <a:avLst/>
              <a:gdLst>
                <a:gd name="T0" fmla="*/ 40 w 59"/>
                <a:gd name="T1" fmla="*/ 20 h 60"/>
                <a:gd name="T2" fmla="*/ 51 w 59"/>
                <a:gd name="T3" fmla="*/ 9 h 60"/>
                <a:gd name="T4" fmla="*/ 32 w 59"/>
                <a:gd name="T5" fmla="*/ 4 h 60"/>
                <a:gd name="T6" fmla="*/ 11 w 59"/>
                <a:gd name="T7" fmla="*/ 10 h 60"/>
                <a:gd name="T8" fmla="*/ 11 w 59"/>
                <a:gd name="T9" fmla="*/ 21 h 60"/>
                <a:gd name="T10" fmla="*/ 0 w 59"/>
                <a:gd name="T11" fmla="*/ 26 h 60"/>
                <a:gd name="T12" fmla="*/ 4 w 59"/>
                <a:gd name="T13" fmla="*/ 40 h 60"/>
                <a:gd name="T14" fmla="*/ 16 w 59"/>
                <a:gd name="T15" fmla="*/ 50 h 60"/>
                <a:gd name="T16" fmla="*/ 22 w 59"/>
                <a:gd name="T17" fmla="*/ 59 h 60"/>
                <a:gd name="T18" fmla="*/ 34 w 59"/>
                <a:gd name="T19" fmla="*/ 52 h 60"/>
                <a:gd name="T20" fmla="*/ 44 w 59"/>
                <a:gd name="T21" fmla="*/ 49 h 60"/>
                <a:gd name="T22" fmla="*/ 46 w 59"/>
                <a:gd name="T23" fmla="*/ 42 h 60"/>
                <a:gd name="T24" fmla="*/ 47 w 59"/>
                <a:gd name="T25" fmla="*/ 31 h 60"/>
                <a:gd name="T26" fmla="*/ 40 w 59"/>
                <a:gd name="T27" fmla="*/ 2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0">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9" name="Freeform 123"/>
            <p:cNvSpPr/>
            <p:nvPr/>
          </p:nvSpPr>
          <p:spPr bwMode="auto">
            <a:xfrm>
              <a:off x="1755775" y="1152526"/>
              <a:ext cx="254000" cy="125413"/>
            </a:xfrm>
            <a:custGeom>
              <a:avLst/>
              <a:gdLst>
                <a:gd name="T0" fmla="*/ 21 w 95"/>
                <a:gd name="T1" fmla="*/ 14 h 47"/>
                <a:gd name="T2" fmla="*/ 6 w 95"/>
                <a:gd name="T3" fmla="*/ 4 h 47"/>
                <a:gd name="T4" fmla="*/ 7 w 95"/>
                <a:gd name="T5" fmla="*/ 16 h 47"/>
                <a:gd name="T6" fmla="*/ 5 w 95"/>
                <a:gd name="T7" fmla="*/ 27 h 47"/>
                <a:gd name="T8" fmla="*/ 12 w 95"/>
                <a:gd name="T9" fmla="*/ 34 h 47"/>
                <a:gd name="T10" fmla="*/ 19 w 95"/>
                <a:gd name="T11" fmla="*/ 44 h 47"/>
                <a:gd name="T12" fmla="*/ 59 w 95"/>
                <a:gd name="T13" fmla="*/ 42 h 47"/>
                <a:gd name="T14" fmla="*/ 82 w 95"/>
                <a:gd name="T15" fmla="*/ 40 h 47"/>
                <a:gd name="T16" fmla="*/ 95 w 95"/>
                <a:gd name="T17" fmla="*/ 35 h 47"/>
                <a:gd name="T18" fmla="*/ 86 w 95"/>
                <a:gd name="T19" fmla="*/ 18 h 47"/>
                <a:gd name="T20" fmla="*/ 75 w 95"/>
                <a:gd name="T21" fmla="*/ 23 h 47"/>
                <a:gd name="T22" fmla="*/ 64 w 95"/>
                <a:gd name="T23" fmla="*/ 12 h 47"/>
                <a:gd name="T24" fmla="*/ 61 w 95"/>
                <a:gd name="T25" fmla="*/ 2 h 47"/>
                <a:gd name="T26" fmla="*/ 40 w 95"/>
                <a:gd name="T27" fmla="*/ 2 h 47"/>
                <a:gd name="T28" fmla="*/ 26 w 95"/>
                <a:gd name="T29" fmla="*/ 3 h 47"/>
                <a:gd name="T30" fmla="*/ 21 w 95"/>
                <a:gd name="T31"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47">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0" name="Freeform 124"/>
            <p:cNvSpPr/>
            <p:nvPr/>
          </p:nvSpPr>
          <p:spPr bwMode="auto">
            <a:xfrm>
              <a:off x="2038350" y="1298576"/>
              <a:ext cx="660400" cy="614363"/>
            </a:xfrm>
            <a:custGeom>
              <a:avLst/>
              <a:gdLst>
                <a:gd name="T0" fmla="*/ 57 w 247"/>
                <a:gd name="T1" fmla="*/ 3 h 230"/>
                <a:gd name="T2" fmla="*/ 35 w 247"/>
                <a:gd name="T3" fmla="*/ 6 h 230"/>
                <a:gd name="T4" fmla="*/ 14 w 247"/>
                <a:gd name="T5" fmla="*/ 26 h 230"/>
                <a:gd name="T6" fmla="*/ 20 w 247"/>
                <a:gd name="T7" fmla="*/ 56 h 230"/>
                <a:gd name="T8" fmla="*/ 22 w 247"/>
                <a:gd name="T9" fmla="*/ 76 h 230"/>
                <a:gd name="T10" fmla="*/ 73 w 247"/>
                <a:gd name="T11" fmla="*/ 71 h 230"/>
                <a:gd name="T12" fmla="*/ 113 w 247"/>
                <a:gd name="T13" fmla="*/ 69 h 230"/>
                <a:gd name="T14" fmla="*/ 121 w 247"/>
                <a:gd name="T15" fmla="*/ 94 h 230"/>
                <a:gd name="T16" fmla="*/ 121 w 247"/>
                <a:gd name="T17" fmla="*/ 107 h 230"/>
                <a:gd name="T18" fmla="*/ 149 w 247"/>
                <a:gd name="T19" fmla="*/ 107 h 230"/>
                <a:gd name="T20" fmla="*/ 143 w 247"/>
                <a:gd name="T21" fmla="*/ 121 h 230"/>
                <a:gd name="T22" fmla="*/ 130 w 247"/>
                <a:gd name="T23" fmla="*/ 147 h 230"/>
                <a:gd name="T24" fmla="*/ 120 w 247"/>
                <a:gd name="T25" fmla="*/ 156 h 230"/>
                <a:gd name="T26" fmla="*/ 94 w 247"/>
                <a:gd name="T27" fmla="*/ 150 h 230"/>
                <a:gd name="T28" fmla="*/ 84 w 247"/>
                <a:gd name="T29" fmla="*/ 176 h 230"/>
                <a:gd name="T30" fmla="*/ 88 w 247"/>
                <a:gd name="T31" fmla="*/ 187 h 230"/>
                <a:gd name="T32" fmla="*/ 121 w 247"/>
                <a:gd name="T33" fmla="*/ 173 h 230"/>
                <a:gd name="T34" fmla="*/ 128 w 247"/>
                <a:gd name="T35" fmla="*/ 188 h 230"/>
                <a:gd name="T36" fmla="*/ 142 w 247"/>
                <a:gd name="T37" fmla="*/ 201 h 230"/>
                <a:gd name="T38" fmla="*/ 159 w 247"/>
                <a:gd name="T39" fmla="*/ 226 h 230"/>
                <a:gd name="T40" fmla="*/ 165 w 247"/>
                <a:gd name="T41" fmla="*/ 227 h 230"/>
                <a:gd name="T42" fmla="*/ 182 w 247"/>
                <a:gd name="T43" fmla="*/ 227 h 230"/>
                <a:gd name="T44" fmla="*/ 192 w 247"/>
                <a:gd name="T45" fmla="*/ 227 h 230"/>
                <a:gd name="T46" fmla="*/ 184 w 247"/>
                <a:gd name="T47" fmla="*/ 212 h 230"/>
                <a:gd name="T48" fmla="*/ 172 w 247"/>
                <a:gd name="T49" fmla="*/ 187 h 230"/>
                <a:gd name="T50" fmla="*/ 191 w 247"/>
                <a:gd name="T51" fmla="*/ 207 h 230"/>
                <a:gd name="T52" fmla="*/ 194 w 247"/>
                <a:gd name="T53" fmla="*/ 209 h 230"/>
                <a:gd name="T54" fmla="*/ 210 w 247"/>
                <a:gd name="T55" fmla="*/ 194 h 230"/>
                <a:gd name="T56" fmla="*/ 206 w 247"/>
                <a:gd name="T57" fmla="*/ 181 h 230"/>
                <a:gd name="T58" fmla="*/ 189 w 247"/>
                <a:gd name="T59" fmla="*/ 151 h 230"/>
                <a:gd name="T60" fmla="*/ 194 w 247"/>
                <a:gd name="T61" fmla="*/ 132 h 230"/>
                <a:gd name="T62" fmla="*/ 212 w 247"/>
                <a:gd name="T63" fmla="*/ 137 h 230"/>
                <a:gd name="T64" fmla="*/ 213 w 247"/>
                <a:gd name="T65" fmla="*/ 154 h 230"/>
                <a:gd name="T66" fmla="*/ 225 w 247"/>
                <a:gd name="T67" fmla="*/ 158 h 230"/>
                <a:gd name="T68" fmla="*/ 237 w 247"/>
                <a:gd name="T69" fmla="*/ 148 h 230"/>
                <a:gd name="T70" fmla="*/ 244 w 247"/>
                <a:gd name="T71" fmla="*/ 136 h 230"/>
                <a:gd name="T72" fmla="*/ 247 w 247"/>
                <a:gd name="T73" fmla="*/ 125 h 230"/>
                <a:gd name="T74" fmla="*/ 218 w 247"/>
                <a:gd name="T75" fmla="*/ 117 h 230"/>
                <a:gd name="T76" fmla="*/ 194 w 247"/>
                <a:gd name="T77" fmla="*/ 111 h 230"/>
                <a:gd name="T78" fmla="*/ 190 w 247"/>
                <a:gd name="T79" fmla="*/ 98 h 230"/>
                <a:gd name="T80" fmla="*/ 195 w 247"/>
                <a:gd name="T81" fmla="*/ 88 h 230"/>
                <a:gd name="T82" fmla="*/ 204 w 247"/>
                <a:gd name="T83" fmla="*/ 82 h 230"/>
                <a:gd name="T84" fmla="*/ 183 w 247"/>
                <a:gd name="T85" fmla="*/ 59 h 230"/>
                <a:gd name="T86" fmla="*/ 174 w 247"/>
                <a:gd name="T87" fmla="*/ 60 h 230"/>
                <a:gd name="T88" fmla="*/ 171 w 247"/>
                <a:gd name="T89" fmla="*/ 45 h 230"/>
                <a:gd name="T90" fmla="*/ 153 w 247"/>
                <a:gd name="T91" fmla="*/ 49 h 230"/>
                <a:gd name="T92" fmla="*/ 145 w 247"/>
                <a:gd name="T93" fmla="*/ 36 h 230"/>
                <a:gd name="T94" fmla="*/ 138 w 247"/>
                <a:gd name="T95" fmla="*/ 28 h 230"/>
                <a:gd name="T96" fmla="*/ 140 w 247"/>
                <a:gd name="T97" fmla="*/ 17 h 230"/>
                <a:gd name="T98" fmla="*/ 123 w 247"/>
                <a:gd name="T99" fmla="*/ 9 h 230"/>
                <a:gd name="T100" fmla="*/ 110 w 247"/>
                <a:gd name="T101" fmla="*/ 3 h 230"/>
                <a:gd name="T102" fmla="*/ 97 w 247"/>
                <a:gd name="T103" fmla="*/ 4 h 230"/>
                <a:gd name="T104" fmla="*/ 88 w 247"/>
                <a:gd name="T105" fmla="*/ 14 h 230"/>
                <a:gd name="T106" fmla="*/ 87 w 247"/>
                <a:gd name="T107" fmla="*/ 35 h 230"/>
                <a:gd name="T108" fmla="*/ 73 w 247"/>
                <a:gd name="T109" fmla="*/ 24 h 230"/>
                <a:gd name="T110" fmla="*/ 68 w 247"/>
                <a:gd name="T111" fmla="*/ 8 h 230"/>
                <a:gd name="T112" fmla="*/ 64 w 247"/>
                <a:gd name="T113" fmla="*/ 7 h 230"/>
                <a:gd name="T114" fmla="*/ 57 w 247"/>
                <a:gd name="T115"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 h="230">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1" name="Freeform 125"/>
            <p:cNvSpPr/>
            <p:nvPr/>
          </p:nvSpPr>
          <p:spPr bwMode="auto">
            <a:xfrm>
              <a:off x="2046287" y="1689101"/>
              <a:ext cx="176213" cy="141288"/>
            </a:xfrm>
            <a:custGeom>
              <a:avLst/>
              <a:gdLst>
                <a:gd name="T0" fmla="*/ 17 w 66"/>
                <a:gd name="T1" fmla="*/ 53 h 53"/>
                <a:gd name="T2" fmla="*/ 39 w 66"/>
                <a:gd name="T3" fmla="*/ 37 h 53"/>
                <a:gd name="T4" fmla="*/ 50 w 66"/>
                <a:gd name="T5" fmla="*/ 45 h 53"/>
                <a:gd name="T6" fmla="*/ 62 w 66"/>
                <a:gd name="T7" fmla="*/ 37 h 53"/>
                <a:gd name="T8" fmla="*/ 54 w 66"/>
                <a:gd name="T9" fmla="*/ 25 h 53"/>
                <a:gd name="T10" fmla="*/ 42 w 66"/>
                <a:gd name="T11" fmla="*/ 10 h 53"/>
                <a:gd name="T12" fmla="*/ 28 w 66"/>
                <a:gd name="T13" fmla="*/ 2 h 53"/>
                <a:gd name="T14" fmla="*/ 18 w 66"/>
                <a:gd name="T15" fmla="*/ 12 h 53"/>
                <a:gd name="T16" fmla="*/ 12 w 66"/>
                <a:gd name="T17" fmla="*/ 29 h 53"/>
                <a:gd name="T18" fmla="*/ 0 w 66"/>
                <a:gd name="T19" fmla="*/ 41 h 53"/>
                <a:gd name="T20" fmla="*/ 17 w 66"/>
                <a:gd name="T2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3">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2" name="Freeform 126"/>
            <p:cNvSpPr/>
            <p:nvPr/>
          </p:nvSpPr>
          <p:spPr bwMode="auto">
            <a:xfrm>
              <a:off x="2092325" y="1841501"/>
              <a:ext cx="76200" cy="39688"/>
            </a:xfrm>
            <a:custGeom>
              <a:avLst/>
              <a:gdLst>
                <a:gd name="T0" fmla="*/ 25 w 29"/>
                <a:gd name="T1" fmla="*/ 0 h 15"/>
                <a:gd name="T2" fmla="*/ 8 w 29"/>
                <a:gd name="T3" fmla="*/ 14 h 15"/>
                <a:gd name="T4" fmla="*/ 23 w 29"/>
                <a:gd name="T5" fmla="*/ 12 h 15"/>
                <a:gd name="T6" fmla="*/ 29 w 29"/>
                <a:gd name="T7" fmla="*/ 2 h 15"/>
                <a:gd name="T8" fmla="*/ 25 w 29"/>
                <a:gd name="T9" fmla="*/ 0 h 15"/>
              </a:gdLst>
              <a:ahLst/>
              <a:cxnLst>
                <a:cxn ang="0">
                  <a:pos x="T0" y="T1"/>
                </a:cxn>
                <a:cxn ang="0">
                  <a:pos x="T2" y="T3"/>
                </a:cxn>
                <a:cxn ang="0">
                  <a:pos x="T4" y="T5"/>
                </a:cxn>
                <a:cxn ang="0">
                  <a:pos x="T6" y="T7"/>
                </a:cxn>
                <a:cxn ang="0">
                  <a:pos x="T8" y="T9"/>
                </a:cxn>
              </a:cxnLst>
              <a:rect l="0" t="0" r="r" b="b"/>
              <a:pathLst>
                <a:path w="29" h="15">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3" name="Freeform 127"/>
            <p:cNvSpPr/>
            <p:nvPr/>
          </p:nvSpPr>
          <p:spPr bwMode="auto">
            <a:xfrm>
              <a:off x="2171700" y="1884363"/>
              <a:ext cx="61913" cy="52388"/>
            </a:xfrm>
            <a:custGeom>
              <a:avLst/>
              <a:gdLst>
                <a:gd name="T0" fmla="*/ 13 w 23"/>
                <a:gd name="T1" fmla="*/ 0 h 20"/>
                <a:gd name="T2" fmla="*/ 9 w 23"/>
                <a:gd name="T3" fmla="*/ 14 h 20"/>
                <a:gd name="T4" fmla="*/ 21 w 23"/>
                <a:gd name="T5" fmla="*/ 15 h 20"/>
                <a:gd name="T6" fmla="*/ 20 w 23"/>
                <a:gd name="T7" fmla="*/ 6 h 20"/>
                <a:gd name="T8" fmla="*/ 13 w 23"/>
                <a:gd name="T9" fmla="*/ 0 h 20"/>
              </a:gdLst>
              <a:ahLst/>
              <a:cxnLst>
                <a:cxn ang="0">
                  <a:pos x="T0" y="T1"/>
                </a:cxn>
                <a:cxn ang="0">
                  <a:pos x="T2" y="T3"/>
                </a:cxn>
                <a:cxn ang="0">
                  <a:pos x="T4" y="T5"/>
                </a:cxn>
                <a:cxn ang="0">
                  <a:pos x="T6" y="T7"/>
                </a:cxn>
                <a:cxn ang="0">
                  <a:pos x="T8" y="T9"/>
                </a:cxn>
              </a:cxnLst>
              <a:rect l="0" t="0" r="r" b="b"/>
              <a:pathLst>
                <a:path w="23" h="20">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4" name="Freeform 128"/>
            <p:cNvSpPr/>
            <p:nvPr/>
          </p:nvSpPr>
          <p:spPr bwMode="auto">
            <a:xfrm>
              <a:off x="2468562" y="1974851"/>
              <a:ext cx="26988" cy="34925"/>
            </a:xfrm>
            <a:custGeom>
              <a:avLst/>
              <a:gdLst>
                <a:gd name="T0" fmla="*/ 3 w 10"/>
                <a:gd name="T1" fmla="*/ 0 h 13"/>
                <a:gd name="T2" fmla="*/ 9 w 10"/>
                <a:gd name="T3" fmla="*/ 7 h 13"/>
                <a:gd name="T4" fmla="*/ 3 w 10"/>
                <a:gd name="T5" fmla="*/ 0 h 13"/>
              </a:gdLst>
              <a:ahLst/>
              <a:cxnLst>
                <a:cxn ang="0">
                  <a:pos x="T0" y="T1"/>
                </a:cxn>
                <a:cxn ang="0">
                  <a:pos x="T2" y="T3"/>
                </a:cxn>
                <a:cxn ang="0">
                  <a:pos x="T4" y="T5"/>
                </a:cxn>
              </a:cxnLst>
              <a:rect l="0" t="0" r="r" b="b"/>
              <a:pathLst>
                <a:path w="10" h="13">
                  <a:moveTo>
                    <a:pt x="3" y="0"/>
                  </a:moveTo>
                  <a:cubicBezTo>
                    <a:pt x="0" y="9"/>
                    <a:pt x="10" y="13"/>
                    <a:pt x="9" y="7"/>
                  </a:cubicBezTo>
                  <a:cubicBezTo>
                    <a:pt x="8"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5" name="Freeform 129"/>
            <p:cNvSpPr/>
            <p:nvPr/>
          </p:nvSpPr>
          <p:spPr bwMode="auto">
            <a:xfrm>
              <a:off x="2547937" y="1916113"/>
              <a:ext cx="30163" cy="20638"/>
            </a:xfrm>
            <a:custGeom>
              <a:avLst/>
              <a:gdLst>
                <a:gd name="T0" fmla="*/ 0 w 11"/>
                <a:gd name="T1" fmla="*/ 0 h 8"/>
                <a:gd name="T2" fmla="*/ 10 w 11"/>
                <a:gd name="T3" fmla="*/ 1 h 8"/>
                <a:gd name="T4" fmla="*/ 8 w 11"/>
                <a:gd name="T5" fmla="*/ 8 h 8"/>
                <a:gd name="T6" fmla="*/ 0 w 11"/>
                <a:gd name="T7" fmla="*/ 6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6" name="Freeform 130"/>
            <p:cNvSpPr/>
            <p:nvPr/>
          </p:nvSpPr>
          <p:spPr bwMode="auto">
            <a:xfrm>
              <a:off x="2136775" y="2170113"/>
              <a:ext cx="42863" cy="39688"/>
            </a:xfrm>
            <a:custGeom>
              <a:avLst/>
              <a:gdLst>
                <a:gd name="T0" fmla="*/ 14 w 16"/>
                <a:gd name="T1" fmla="*/ 0 h 15"/>
                <a:gd name="T2" fmla="*/ 0 w 16"/>
                <a:gd name="T3" fmla="*/ 11 h 15"/>
                <a:gd name="T4" fmla="*/ 11 w 16"/>
                <a:gd name="T5" fmla="*/ 11 h 15"/>
                <a:gd name="T6" fmla="*/ 14 w 16"/>
                <a:gd name="T7" fmla="*/ 0 h 15"/>
              </a:gdLst>
              <a:ahLst/>
              <a:cxnLst>
                <a:cxn ang="0">
                  <a:pos x="T0" y="T1"/>
                </a:cxn>
                <a:cxn ang="0">
                  <a:pos x="T2" y="T3"/>
                </a:cxn>
                <a:cxn ang="0">
                  <a:pos x="T4" y="T5"/>
                </a:cxn>
                <a:cxn ang="0">
                  <a:pos x="T6" y="T7"/>
                </a:cxn>
              </a:cxnLst>
              <a:rect l="0" t="0" r="r" b="b"/>
              <a:pathLst>
                <a:path w="16" h="15">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7" name="Freeform 131"/>
            <p:cNvSpPr/>
            <p:nvPr/>
          </p:nvSpPr>
          <p:spPr bwMode="auto">
            <a:xfrm>
              <a:off x="765175" y="2152651"/>
              <a:ext cx="58738" cy="104775"/>
            </a:xfrm>
            <a:custGeom>
              <a:avLst/>
              <a:gdLst>
                <a:gd name="T0" fmla="*/ 6 w 22"/>
                <a:gd name="T1" fmla="*/ 0 h 39"/>
                <a:gd name="T2" fmla="*/ 5 w 22"/>
                <a:gd name="T3" fmla="*/ 10 h 39"/>
                <a:gd name="T4" fmla="*/ 7 w 22"/>
                <a:gd name="T5" fmla="*/ 27 h 39"/>
                <a:gd name="T6" fmla="*/ 19 w 22"/>
                <a:gd name="T7" fmla="*/ 37 h 39"/>
                <a:gd name="T8" fmla="*/ 18 w 22"/>
                <a:gd name="T9" fmla="*/ 27 h 39"/>
                <a:gd name="T10" fmla="*/ 12 w 22"/>
                <a:gd name="T11" fmla="*/ 15 h 39"/>
                <a:gd name="T12" fmla="*/ 10 w 22"/>
                <a:gd name="T13" fmla="*/ 5 h 39"/>
                <a:gd name="T14" fmla="*/ 6 w 22"/>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8" name="Freeform 132"/>
            <p:cNvSpPr/>
            <p:nvPr/>
          </p:nvSpPr>
          <p:spPr bwMode="auto">
            <a:xfrm>
              <a:off x="769937" y="2281238"/>
              <a:ext cx="47625" cy="46038"/>
            </a:xfrm>
            <a:custGeom>
              <a:avLst/>
              <a:gdLst>
                <a:gd name="T0" fmla="*/ 11 w 18"/>
                <a:gd name="T1" fmla="*/ 0 h 17"/>
                <a:gd name="T2" fmla="*/ 3 w 18"/>
                <a:gd name="T3" fmla="*/ 6 h 17"/>
                <a:gd name="T4" fmla="*/ 11 w 18"/>
                <a:gd name="T5" fmla="*/ 14 h 17"/>
                <a:gd name="T6" fmla="*/ 8 w 18"/>
                <a:gd name="T7" fmla="*/ 15 h 17"/>
                <a:gd name="T8" fmla="*/ 18 w 18"/>
                <a:gd name="T9" fmla="*/ 7 h 17"/>
                <a:gd name="T10" fmla="*/ 11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39" name="Freeform 133"/>
            <p:cNvSpPr/>
            <p:nvPr/>
          </p:nvSpPr>
          <p:spPr bwMode="auto">
            <a:xfrm>
              <a:off x="790575" y="2332038"/>
              <a:ext cx="23813" cy="15875"/>
            </a:xfrm>
            <a:custGeom>
              <a:avLst/>
              <a:gdLst>
                <a:gd name="T0" fmla="*/ 0 w 9"/>
                <a:gd name="T1" fmla="*/ 1 h 6"/>
                <a:gd name="T2" fmla="*/ 7 w 9"/>
                <a:gd name="T3" fmla="*/ 0 h 6"/>
                <a:gd name="T4" fmla="*/ 0 w 9"/>
                <a:gd name="T5" fmla="*/ 1 h 6"/>
              </a:gdLst>
              <a:ahLst/>
              <a:cxnLst>
                <a:cxn ang="0">
                  <a:pos x="T0" y="T1"/>
                </a:cxn>
                <a:cxn ang="0">
                  <a:pos x="T2" y="T3"/>
                </a:cxn>
                <a:cxn ang="0">
                  <a:pos x="T4" y="T5"/>
                </a:cxn>
              </a:cxnLst>
              <a:rect l="0" t="0" r="r" b="b"/>
              <a:pathLst>
                <a:path w="9" h="6">
                  <a:moveTo>
                    <a:pt x="0" y="1"/>
                  </a:moveTo>
                  <a:cubicBezTo>
                    <a:pt x="9" y="6"/>
                    <a:pt x="7" y="0"/>
                    <a:pt x="7"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0" name="Freeform 134"/>
            <p:cNvSpPr/>
            <p:nvPr/>
          </p:nvSpPr>
          <p:spPr bwMode="auto">
            <a:xfrm>
              <a:off x="798512" y="2338388"/>
              <a:ext cx="25400" cy="20638"/>
            </a:xfrm>
            <a:custGeom>
              <a:avLst/>
              <a:gdLst>
                <a:gd name="T0" fmla="*/ 4 w 9"/>
                <a:gd name="T1" fmla="*/ 8 h 8"/>
                <a:gd name="T2" fmla="*/ 9 w 9"/>
                <a:gd name="T3" fmla="*/ 6 h 8"/>
                <a:gd name="T4" fmla="*/ 2 w 9"/>
                <a:gd name="T5" fmla="*/ 4 h 8"/>
                <a:gd name="T6" fmla="*/ 4 w 9"/>
                <a:gd name="T7" fmla="*/ 8 h 8"/>
              </a:gdLst>
              <a:ahLst/>
              <a:cxnLst>
                <a:cxn ang="0">
                  <a:pos x="T0" y="T1"/>
                </a:cxn>
                <a:cxn ang="0">
                  <a:pos x="T2" y="T3"/>
                </a:cxn>
                <a:cxn ang="0">
                  <a:pos x="T4" y="T5"/>
                </a:cxn>
                <a:cxn ang="0">
                  <a:pos x="T6" y="T7"/>
                </a:cxn>
              </a:cxnLst>
              <a:rect l="0" t="0" r="r" b="b"/>
              <a:pathLst>
                <a:path w="9" h="8">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1" name="Freeform 135"/>
            <p:cNvSpPr/>
            <p:nvPr/>
          </p:nvSpPr>
          <p:spPr bwMode="auto">
            <a:xfrm>
              <a:off x="-177801" y="2295526"/>
              <a:ext cx="103188" cy="39688"/>
            </a:xfrm>
            <a:custGeom>
              <a:avLst/>
              <a:gdLst>
                <a:gd name="T0" fmla="*/ 39 w 39"/>
                <a:gd name="T1" fmla="*/ 0 h 15"/>
                <a:gd name="T2" fmla="*/ 31 w 39"/>
                <a:gd name="T3" fmla="*/ 8 h 15"/>
                <a:gd name="T4" fmla="*/ 15 w 39"/>
                <a:gd name="T5" fmla="*/ 8 h 15"/>
                <a:gd name="T6" fmla="*/ 6 w 39"/>
                <a:gd name="T7" fmla="*/ 14 h 15"/>
                <a:gd name="T8" fmla="*/ 3 w 39"/>
                <a:gd name="T9" fmla="*/ 6 h 15"/>
                <a:gd name="T10" fmla="*/ 17 w 39"/>
                <a:gd name="T11" fmla="*/ 4 h 15"/>
                <a:gd name="T12" fmla="*/ 30 w 39"/>
                <a:gd name="T13" fmla="*/ 3 h 15"/>
                <a:gd name="T14" fmla="*/ 39 w 3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2" name="Freeform 136"/>
            <p:cNvSpPr/>
            <p:nvPr/>
          </p:nvSpPr>
          <p:spPr bwMode="auto">
            <a:xfrm>
              <a:off x="-23813" y="1982788"/>
              <a:ext cx="85725" cy="44450"/>
            </a:xfrm>
            <a:custGeom>
              <a:avLst/>
              <a:gdLst>
                <a:gd name="T0" fmla="*/ 21 w 32"/>
                <a:gd name="T1" fmla="*/ 15 h 17"/>
                <a:gd name="T2" fmla="*/ 29 w 32"/>
                <a:gd name="T3" fmla="*/ 4 h 17"/>
                <a:gd name="T4" fmla="*/ 15 w 32"/>
                <a:gd name="T5" fmla="*/ 2 h 17"/>
                <a:gd name="T6" fmla="*/ 13 w 32"/>
                <a:gd name="T7" fmla="*/ 14 h 17"/>
                <a:gd name="T8" fmla="*/ 8 w 32"/>
                <a:gd name="T9" fmla="*/ 15 h 17"/>
                <a:gd name="T10" fmla="*/ 21 w 32"/>
                <a:gd name="T11" fmla="*/ 15 h 17"/>
              </a:gdLst>
              <a:ahLst/>
              <a:cxnLst>
                <a:cxn ang="0">
                  <a:pos x="T0" y="T1"/>
                </a:cxn>
                <a:cxn ang="0">
                  <a:pos x="T2" y="T3"/>
                </a:cxn>
                <a:cxn ang="0">
                  <a:pos x="T4" y="T5"/>
                </a:cxn>
                <a:cxn ang="0">
                  <a:pos x="T6" y="T7"/>
                </a:cxn>
                <a:cxn ang="0">
                  <a:pos x="T8" y="T9"/>
                </a:cxn>
                <a:cxn ang="0">
                  <a:pos x="T10" y="T11"/>
                </a:cxn>
              </a:cxnLst>
              <a:rect l="0" t="0" r="r" b="b"/>
              <a:pathLst>
                <a:path w="32" h="17">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3" name="Freeform 137"/>
            <p:cNvSpPr/>
            <p:nvPr/>
          </p:nvSpPr>
          <p:spPr bwMode="auto">
            <a:xfrm>
              <a:off x="-71438" y="1581151"/>
              <a:ext cx="160338" cy="182563"/>
            </a:xfrm>
            <a:custGeom>
              <a:avLst/>
              <a:gdLst>
                <a:gd name="T0" fmla="*/ 7 w 60"/>
                <a:gd name="T1" fmla="*/ 57 h 68"/>
                <a:gd name="T2" fmla="*/ 11 w 60"/>
                <a:gd name="T3" fmla="*/ 68 h 68"/>
                <a:gd name="T4" fmla="*/ 20 w 60"/>
                <a:gd name="T5" fmla="*/ 58 h 68"/>
                <a:gd name="T6" fmla="*/ 25 w 60"/>
                <a:gd name="T7" fmla="*/ 48 h 68"/>
                <a:gd name="T8" fmla="*/ 52 w 60"/>
                <a:gd name="T9" fmla="*/ 38 h 68"/>
                <a:gd name="T10" fmla="*/ 57 w 60"/>
                <a:gd name="T11" fmla="*/ 31 h 68"/>
                <a:gd name="T12" fmla="*/ 58 w 60"/>
                <a:gd name="T13" fmla="*/ 19 h 68"/>
                <a:gd name="T14" fmla="*/ 50 w 60"/>
                <a:gd name="T15" fmla="*/ 16 h 68"/>
                <a:gd name="T16" fmla="*/ 37 w 60"/>
                <a:gd name="T17" fmla="*/ 7 h 68"/>
                <a:gd name="T18" fmla="*/ 19 w 60"/>
                <a:gd name="T19" fmla="*/ 14 h 68"/>
                <a:gd name="T20" fmla="*/ 24 w 60"/>
                <a:gd name="T21" fmla="*/ 0 h 68"/>
                <a:gd name="T22" fmla="*/ 21 w 60"/>
                <a:gd name="T23" fmla="*/ 1 h 68"/>
                <a:gd name="T24" fmla="*/ 0 w 60"/>
                <a:gd name="T25" fmla="*/ 57 h 68"/>
                <a:gd name="T26" fmla="*/ 7 w 60"/>
                <a:gd name="T27"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8">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4" name="Freeform 138"/>
            <p:cNvSpPr/>
            <p:nvPr/>
          </p:nvSpPr>
          <p:spPr bwMode="auto">
            <a:xfrm>
              <a:off x="3533775" y="1589088"/>
              <a:ext cx="390525" cy="276225"/>
            </a:xfrm>
            <a:custGeom>
              <a:avLst/>
              <a:gdLst>
                <a:gd name="T0" fmla="*/ 39 w 146"/>
                <a:gd name="T1" fmla="*/ 87 h 103"/>
                <a:gd name="T2" fmla="*/ 21 w 146"/>
                <a:gd name="T3" fmla="*/ 84 h 103"/>
                <a:gd name="T4" fmla="*/ 31 w 146"/>
                <a:gd name="T5" fmla="*/ 76 h 103"/>
                <a:gd name="T6" fmla="*/ 29 w 146"/>
                <a:gd name="T7" fmla="*/ 71 h 103"/>
                <a:gd name="T8" fmla="*/ 22 w 146"/>
                <a:gd name="T9" fmla="*/ 62 h 103"/>
                <a:gd name="T10" fmla="*/ 13 w 146"/>
                <a:gd name="T11" fmla="*/ 62 h 103"/>
                <a:gd name="T12" fmla="*/ 9 w 146"/>
                <a:gd name="T13" fmla="*/ 53 h 103"/>
                <a:gd name="T14" fmla="*/ 23 w 146"/>
                <a:gd name="T15" fmla="*/ 50 h 103"/>
                <a:gd name="T16" fmla="*/ 32 w 146"/>
                <a:gd name="T17" fmla="*/ 44 h 103"/>
                <a:gd name="T18" fmla="*/ 25 w 146"/>
                <a:gd name="T19" fmla="*/ 38 h 103"/>
                <a:gd name="T20" fmla="*/ 2 w 146"/>
                <a:gd name="T21" fmla="*/ 34 h 103"/>
                <a:gd name="T22" fmla="*/ 9 w 146"/>
                <a:gd name="T23" fmla="*/ 27 h 103"/>
                <a:gd name="T24" fmla="*/ 15 w 146"/>
                <a:gd name="T25" fmla="*/ 15 h 103"/>
                <a:gd name="T26" fmla="*/ 35 w 146"/>
                <a:gd name="T27" fmla="*/ 5 h 103"/>
                <a:gd name="T28" fmla="*/ 40 w 146"/>
                <a:gd name="T29" fmla="*/ 10 h 103"/>
                <a:gd name="T30" fmla="*/ 46 w 146"/>
                <a:gd name="T31" fmla="*/ 29 h 103"/>
                <a:gd name="T32" fmla="*/ 59 w 146"/>
                <a:gd name="T33" fmla="*/ 29 h 103"/>
                <a:gd name="T34" fmla="*/ 67 w 146"/>
                <a:gd name="T35" fmla="*/ 18 h 103"/>
                <a:gd name="T36" fmla="*/ 95 w 146"/>
                <a:gd name="T37" fmla="*/ 20 h 103"/>
                <a:gd name="T38" fmla="*/ 104 w 146"/>
                <a:gd name="T39" fmla="*/ 13 h 103"/>
                <a:gd name="T40" fmla="*/ 103 w 146"/>
                <a:gd name="T41" fmla="*/ 7 h 103"/>
                <a:gd name="T42" fmla="*/ 123 w 146"/>
                <a:gd name="T43" fmla="*/ 5 h 103"/>
                <a:gd name="T44" fmla="*/ 127 w 146"/>
                <a:gd name="T45" fmla="*/ 6 h 103"/>
                <a:gd name="T46" fmla="*/ 136 w 146"/>
                <a:gd name="T47" fmla="*/ 20 h 103"/>
                <a:gd name="T48" fmla="*/ 131 w 146"/>
                <a:gd name="T49" fmla="*/ 29 h 103"/>
                <a:gd name="T50" fmla="*/ 143 w 146"/>
                <a:gd name="T51" fmla="*/ 36 h 103"/>
                <a:gd name="T52" fmla="*/ 142 w 146"/>
                <a:gd name="T53" fmla="*/ 54 h 103"/>
                <a:gd name="T54" fmla="*/ 130 w 146"/>
                <a:gd name="T55" fmla="*/ 65 h 103"/>
                <a:gd name="T56" fmla="*/ 116 w 146"/>
                <a:gd name="T57" fmla="*/ 77 h 103"/>
                <a:gd name="T58" fmla="*/ 109 w 146"/>
                <a:gd name="T59" fmla="*/ 85 h 103"/>
                <a:gd name="T60" fmla="*/ 92 w 146"/>
                <a:gd name="T61" fmla="*/ 92 h 103"/>
                <a:gd name="T62" fmla="*/ 86 w 146"/>
                <a:gd name="T63" fmla="*/ 95 h 103"/>
                <a:gd name="T64" fmla="*/ 69 w 146"/>
                <a:gd name="T65" fmla="*/ 97 h 103"/>
                <a:gd name="T66" fmla="*/ 43 w 146"/>
                <a:gd name="T67" fmla="*/ 92 h 103"/>
                <a:gd name="T68" fmla="*/ 39 w 146"/>
                <a:gd name="T69"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03">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5" name="Freeform 139"/>
            <p:cNvSpPr/>
            <p:nvPr/>
          </p:nvSpPr>
          <p:spPr bwMode="auto">
            <a:xfrm>
              <a:off x="4773612" y="2895601"/>
              <a:ext cx="1917700" cy="1933575"/>
            </a:xfrm>
            <a:custGeom>
              <a:avLst/>
              <a:gdLst>
                <a:gd name="T0" fmla="*/ 384 w 718"/>
                <a:gd name="T1" fmla="*/ 710 h 724"/>
                <a:gd name="T2" fmla="*/ 364 w 718"/>
                <a:gd name="T3" fmla="*/ 658 h 724"/>
                <a:gd name="T4" fmla="*/ 318 w 718"/>
                <a:gd name="T5" fmla="*/ 562 h 724"/>
                <a:gd name="T6" fmla="*/ 331 w 718"/>
                <a:gd name="T7" fmla="*/ 480 h 724"/>
                <a:gd name="T8" fmla="*/ 288 w 718"/>
                <a:gd name="T9" fmla="*/ 389 h 724"/>
                <a:gd name="T10" fmla="*/ 267 w 718"/>
                <a:gd name="T11" fmla="*/ 334 h 724"/>
                <a:gd name="T12" fmla="*/ 233 w 718"/>
                <a:gd name="T13" fmla="*/ 318 h 724"/>
                <a:gd name="T14" fmla="*/ 167 w 718"/>
                <a:gd name="T15" fmla="*/ 328 h 724"/>
                <a:gd name="T16" fmla="*/ 93 w 718"/>
                <a:gd name="T17" fmla="*/ 333 h 724"/>
                <a:gd name="T18" fmla="*/ 43 w 718"/>
                <a:gd name="T19" fmla="*/ 291 h 724"/>
                <a:gd name="T20" fmla="*/ 10 w 718"/>
                <a:gd name="T21" fmla="*/ 241 h 724"/>
                <a:gd name="T22" fmla="*/ 21 w 718"/>
                <a:gd name="T23" fmla="*/ 199 h 724"/>
                <a:gd name="T24" fmla="*/ 19 w 718"/>
                <a:gd name="T25" fmla="*/ 172 h 724"/>
                <a:gd name="T26" fmla="*/ 52 w 718"/>
                <a:gd name="T27" fmla="*/ 114 h 724"/>
                <a:gd name="T28" fmla="*/ 95 w 718"/>
                <a:gd name="T29" fmla="*/ 71 h 724"/>
                <a:gd name="T30" fmla="*/ 132 w 718"/>
                <a:gd name="T31" fmla="*/ 22 h 724"/>
                <a:gd name="T32" fmla="*/ 207 w 718"/>
                <a:gd name="T33" fmla="*/ 10 h 724"/>
                <a:gd name="T34" fmla="*/ 302 w 718"/>
                <a:gd name="T35" fmla="*/ 3 h 724"/>
                <a:gd name="T36" fmla="*/ 304 w 718"/>
                <a:gd name="T37" fmla="*/ 46 h 724"/>
                <a:gd name="T38" fmla="*/ 347 w 718"/>
                <a:gd name="T39" fmla="*/ 57 h 724"/>
                <a:gd name="T40" fmla="*/ 396 w 718"/>
                <a:gd name="T41" fmla="*/ 68 h 724"/>
                <a:gd name="T42" fmla="*/ 443 w 718"/>
                <a:gd name="T43" fmla="*/ 57 h 724"/>
                <a:gd name="T44" fmla="*/ 509 w 718"/>
                <a:gd name="T45" fmla="*/ 63 h 724"/>
                <a:gd name="T46" fmla="*/ 540 w 718"/>
                <a:gd name="T47" fmla="*/ 120 h 724"/>
                <a:gd name="T48" fmla="*/ 577 w 718"/>
                <a:gd name="T49" fmla="*/ 199 h 724"/>
                <a:gd name="T50" fmla="*/ 646 w 718"/>
                <a:gd name="T51" fmla="*/ 260 h 724"/>
                <a:gd name="T52" fmla="*/ 716 w 718"/>
                <a:gd name="T53" fmla="*/ 292 h 724"/>
                <a:gd name="T54" fmla="*/ 659 w 718"/>
                <a:gd name="T55" fmla="*/ 351 h 724"/>
                <a:gd name="T56" fmla="*/ 606 w 718"/>
                <a:gd name="T57" fmla="*/ 413 h 724"/>
                <a:gd name="T58" fmla="*/ 605 w 718"/>
                <a:gd name="T59" fmla="*/ 454 h 724"/>
                <a:gd name="T60" fmla="*/ 625 w 718"/>
                <a:gd name="T61" fmla="*/ 501 h 724"/>
                <a:gd name="T62" fmla="*/ 596 w 718"/>
                <a:gd name="T63" fmla="*/ 539 h 724"/>
                <a:gd name="T64" fmla="*/ 566 w 718"/>
                <a:gd name="T65" fmla="*/ 583 h 724"/>
                <a:gd name="T66" fmla="*/ 568 w 718"/>
                <a:gd name="T67" fmla="*/ 608 h 724"/>
                <a:gd name="T68" fmla="*/ 530 w 718"/>
                <a:gd name="T69" fmla="*/ 639 h 724"/>
                <a:gd name="T70" fmla="*/ 519 w 718"/>
                <a:gd name="T71" fmla="*/ 680 h 724"/>
                <a:gd name="T72" fmla="*/ 470 w 718"/>
                <a:gd name="T73" fmla="*/ 713 h 724"/>
                <a:gd name="T74" fmla="*/ 401 w 718"/>
                <a:gd name="T75" fmla="*/ 724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8" h="724">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6" name="Freeform 140"/>
            <p:cNvSpPr/>
            <p:nvPr/>
          </p:nvSpPr>
          <p:spPr bwMode="auto">
            <a:xfrm>
              <a:off x="6515100" y="4186238"/>
              <a:ext cx="212725" cy="382588"/>
            </a:xfrm>
            <a:custGeom>
              <a:avLst/>
              <a:gdLst>
                <a:gd name="T0" fmla="*/ 63 w 80"/>
                <a:gd name="T1" fmla="*/ 2 h 143"/>
                <a:gd name="T2" fmla="*/ 62 w 80"/>
                <a:gd name="T3" fmla="*/ 13 h 143"/>
                <a:gd name="T4" fmla="*/ 52 w 80"/>
                <a:gd name="T5" fmla="*/ 22 h 143"/>
                <a:gd name="T6" fmla="*/ 35 w 80"/>
                <a:gd name="T7" fmla="*/ 38 h 143"/>
                <a:gd name="T8" fmla="*/ 13 w 80"/>
                <a:gd name="T9" fmla="*/ 55 h 143"/>
                <a:gd name="T10" fmla="*/ 9 w 80"/>
                <a:gd name="T11" fmla="*/ 75 h 143"/>
                <a:gd name="T12" fmla="*/ 9 w 80"/>
                <a:gd name="T13" fmla="*/ 97 h 143"/>
                <a:gd name="T14" fmla="*/ 12 w 80"/>
                <a:gd name="T15" fmla="*/ 119 h 143"/>
                <a:gd name="T16" fmla="*/ 25 w 80"/>
                <a:gd name="T17" fmla="*/ 143 h 143"/>
                <a:gd name="T18" fmla="*/ 56 w 80"/>
                <a:gd name="T19" fmla="*/ 118 h 143"/>
                <a:gd name="T20" fmla="*/ 64 w 80"/>
                <a:gd name="T21" fmla="*/ 63 h 143"/>
                <a:gd name="T22" fmla="*/ 78 w 80"/>
                <a:gd name="T23" fmla="*/ 35 h 143"/>
                <a:gd name="T24" fmla="*/ 63 w 80"/>
                <a:gd name="T25" fmla="*/ 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43">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7" name="Freeform 141"/>
            <p:cNvSpPr/>
            <p:nvPr/>
          </p:nvSpPr>
          <p:spPr bwMode="auto">
            <a:xfrm>
              <a:off x="5048250" y="1098551"/>
              <a:ext cx="4883150" cy="2771775"/>
            </a:xfrm>
            <a:custGeom>
              <a:avLst/>
              <a:gdLst>
                <a:gd name="T0" fmla="*/ 430 w 1828"/>
                <a:gd name="T1" fmla="*/ 679 h 1038"/>
                <a:gd name="T2" fmla="*/ 320 w 1828"/>
                <a:gd name="T3" fmla="*/ 638 h 1038"/>
                <a:gd name="T4" fmla="*/ 221 w 1828"/>
                <a:gd name="T5" fmla="*/ 574 h 1038"/>
                <a:gd name="T6" fmla="*/ 240 w 1828"/>
                <a:gd name="T7" fmla="*/ 677 h 1038"/>
                <a:gd name="T8" fmla="*/ 169 w 1828"/>
                <a:gd name="T9" fmla="*/ 589 h 1038"/>
                <a:gd name="T10" fmla="*/ 44 w 1828"/>
                <a:gd name="T11" fmla="*/ 683 h 1038"/>
                <a:gd name="T12" fmla="*/ 74 w 1828"/>
                <a:gd name="T13" fmla="*/ 548 h 1038"/>
                <a:gd name="T14" fmla="*/ 108 w 1828"/>
                <a:gd name="T15" fmla="*/ 497 h 1038"/>
                <a:gd name="T16" fmla="*/ 181 w 1828"/>
                <a:gd name="T17" fmla="*/ 386 h 1038"/>
                <a:gd name="T18" fmla="*/ 197 w 1828"/>
                <a:gd name="T19" fmla="*/ 437 h 1038"/>
                <a:gd name="T20" fmla="*/ 319 w 1828"/>
                <a:gd name="T21" fmla="*/ 385 h 1038"/>
                <a:gd name="T22" fmla="*/ 365 w 1828"/>
                <a:gd name="T23" fmla="*/ 342 h 1038"/>
                <a:gd name="T24" fmla="*/ 298 w 1828"/>
                <a:gd name="T25" fmla="*/ 288 h 1038"/>
                <a:gd name="T26" fmla="*/ 269 w 1828"/>
                <a:gd name="T27" fmla="*/ 321 h 1038"/>
                <a:gd name="T28" fmla="*/ 191 w 1828"/>
                <a:gd name="T29" fmla="*/ 357 h 1038"/>
                <a:gd name="T30" fmla="*/ 147 w 1828"/>
                <a:gd name="T31" fmla="*/ 330 h 1038"/>
                <a:gd name="T32" fmla="*/ 240 w 1828"/>
                <a:gd name="T33" fmla="*/ 182 h 1038"/>
                <a:gd name="T34" fmla="*/ 300 w 1828"/>
                <a:gd name="T35" fmla="*/ 137 h 1038"/>
                <a:gd name="T36" fmla="*/ 466 w 1828"/>
                <a:gd name="T37" fmla="*/ 199 h 1038"/>
                <a:gd name="T38" fmla="*/ 414 w 1828"/>
                <a:gd name="T39" fmla="*/ 229 h 1038"/>
                <a:gd name="T40" fmla="*/ 462 w 1828"/>
                <a:gd name="T41" fmla="*/ 229 h 1038"/>
                <a:gd name="T42" fmla="*/ 517 w 1828"/>
                <a:gd name="T43" fmla="*/ 193 h 1038"/>
                <a:gd name="T44" fmla="*/ 622 w 1828"/>
                <a:gd name="T45" fmla="*/ 165 h 1038"/>
                <a:gd name="T46" fmla="*/ 714 w 1828"/>
                <a:gd name="T47" fmla="*/ 163 h 1038"/>
                <a:gd name="T48" fmla="*/ 736 w 1828"/>
                <a:gd name="T49" fmla="*/ 94 h 1038"/>
                <a:gd name="T50" fmla="*/ 755 w 1828"/>
                <a:gd name="T51" fmla="*/ 184 h 1038"/>
                <a:gd name="T52" fmla="*/ 763 w 1828"/>
                <a:gd name="T53" fmla="*/ 137 h 1038"/>
                <a:gd name="T54" fmla="*/ 781 w 1828"/>
                <a:gd name="T55" fmla="*/ 123 h 1038"/>
                <a:gd name="T56" fmla="*/ 830 w 1828"/>
                <a:gd name="T57" fmla="*/ 105 h 1038"/>
                <a:gd name="T58" fmla="*/ 935 w 1828"/>
                <a:gd name="T59" fmla="*/ 30 h 1038"/>
                <a:gd name="T60" fmla="*/ 1062 w 1828"/>
                <a:gd name="T61" fmla="*/ 20 h 1038"/>
                <a:gd name="T62" fmla="*/ 1098 w 1828"/>
                <a:gd name="T63" fmla="*/ 77 h 1038"/>
                <a:gd name="T64" fmla="*/ 1243 w 1828"/>
                <a:gd name="T65" fmla="*/ 88 h 1038"/>
                <a:gd name="T66" fmla="*/ 1344 w 1828"/>
                <a:gd name="T67" fmla="*/ 115 h 1038"/>
                <a:gd name="T68" fmla="*/ 1466 w 1828"/>
                <a:gd name="T69" fmla="*/ 128 h 1038"/>
                <a:gd name="T70" fmla="*/ 1636 w 1828"/>
                <a:gd name="T71" fmla="*/ 158 h 1038"/>
                <a:gd name="T72" fmla="*/ 1812 w 1828"/>
                <a:gd name="T73" fmla="*/ 229 h 1038"/>
                <a:gd name="T74" fmla="*/ 1741 w 1828"/>
                <a:gd name="T75" fmla="*/ 215 h 1038"/>
                <a:gd name="T76" fmla="*/ 1753 w 1828"/>
                <a:gd name="T77" fmla="*/ 285 h 1038"/>
                <a:gd name="T78" fmla="*/ 1622 w 1828"/>
                <a:gd name="T79" fmla="*/ 344 h 1038"/>
                <a:gd name="T80" fmla="*/ 1628 w 1828"/>
                <a:gd name="T81" fmla="*/ 427 h 1038"/>
                <a:gd name="T82" fmla="*/ 1566 w 1828"/>
                <a:gd name="T83" fmla="*/ 392 h 1038"/>
                <a:gd name="T84" fmla="*/ 1604 w 1828"/>
                <a:gd name="T85" fmla="*/ 303 h 1038"/>
                <a:gd name="T86" fmla="*/ 1546 w 1828"/>
                <a:gd name="T87" fmla="*/ 344 h 1038"/>
                <a:gd name="T88" fmla="*/ 1424 w 1828"/>
                <a:gd name="T89" fmla="*/ 367 h 1038"/>
                <a:gd name="T90" fmla="*/ 1448 w 1828"/>
                <a:gd name="T91" fmla="*/ 480 h 1038"/>
                <a:gd name="T92" fmla="*/ 1371 w 1828"/>
                <a:gd name="T93" fmla="*/ 624 h 1038"/>
                <a:gd name="T94" fmla="*/ 1334 w 1828"/>
                <a:gd name="T95" fmla="*/ 660 h 1038"/>
                <a:gd name="T96" fmla="*/ 1300 w 1828"/>
                <a:gd name="T97" fmla="*/ 661 h 1038"/>
                <a:gd name="T98" fmla="*/ 1280 w 1828"/>
                <a:gd name="T99" fmla="*/ 830 h 1038"/>
                <a:gd name="T100" fmla="*/ 1192 w 1828"/>
                <a:gd name="T101" fmla="*/ 965 h 1038"/>
                <a:gd name="T102" fmla="*/ 1177 w 1828"/>
                <a:gd name="T103" fmla="*/ 1027 h 1038"/>
                <a:gd name="T104" fmla="*/ 1044 w 1828"/>
                <a:gd name="T105" fmla="*/ 849 h 1038"/>
                <a:gd name="T106" fmla="*/ 902 w 1828"/>
                <a:gd name="T107" fmla="*/ 969 h 1038"/>
                <a:gd name="T108" fmla="*/ 782 w 1828"/>
                <a:gd name="T109" fmla="*/ 820 h 1038"/>
                <a:gd name="T110" fmla="*/ 608 w 1828"/>
                <a:gd name="T111" fmla="*/ 774 h 1038"/>
                <a:gd name="T112" fmla="*/ 661 w 1828"/>
                <a:gd name="T113" fmla="*/ 797 h 1038"/>
                <a:gd name="T114" fmla="*/ 633 w 1828"/>
                <a:gd name="T115" fmla="*/ 887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8" h="103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8" name="Freeform 142"/>
            <p:cNvSpPr/>
            <p:nvPr/>
          </p:nvSpPr>
          <p:spPr bwMode="auto">
            <a:xfrm>
              <a:off x="5564188" y="941388"/>
              <a:ext cx="414338" cy="223838"/>
            </a:xfrm>
            <a:custGeom>
              <a:avLst/>
              <a:gdLst>
                <a:gd name="T0" fmla="*/ 83 w 155"/>
                <a:gd name="T1" fmla="*/ 44 h 84"/>
                <a:gd name="T2" fmla="*/ 72 w 155"/>
                <a:gd name="T3" fmla="*/ 57 h 84"/>
                <a:gd name="T4" fmla="*/ 60 w 155"/>
                <a:gd name="T5" fmla="*/ 78 h 84"/>
                <a:gd name="T6" fmla="*/ 52 w 155"/>
                <a:gd name="T7" fmla="*/ 81 h 84"/>
                <a:gd name="T8" fmla="*/ 39 w 155"/>
                <a:gd name="T9" fmla="*/ 69 h 84"/>
                <a:gd name="T10" fmla="*/ 30 w 155"/>
                <a:gd name="T11" fmla="*/ 61 h 84"/>
                <a:gd name="T12" fmla="*/ 30 w 155"/>
                <a:gd name="T13" fmla="*/ 54 h 84"/>
                <a:gd name="T14" fmla="*/ 36 w 155"/>
                <a:gd name="T15" fmla="*/ 52 h 84"/>
                <a:gd name="T16" fmla="*/ 20 w 155"/>
                <a:gd name="T17" fmla="*/ 49 h 84"/>
                <a:gd name="T18" fmla="*/ 21 w 155"/>
                <a:gd name="T19" fmla="*/ 54 h 84"/>
                <a:gd name="T20" fmla="*/ 12 w 155"/>
                <a:gd name="T21" fmla="*/ 50 h 84"/>
                <a:gd name="T22" fmla="*/ 2 w 155"/>
                <a:gd name="T23" fmla="*/ 37 h 84"/>
                <a:gd name="T24" fmla="*/ 16 w 155"/>
                <a:gd name="T25" fmla="*/ 38 h 84"/>
                <a:gd name="T26" fmla="*/ 6 w 155"/>
                <a:gd name="T27" fmla="*/ 27 h 84"/>
                <a:gd name="T28" fmla="*/ 9 w 155"/>
                <a:gd name="T29" fmla="*/ 20 h 84"/>
                <a:gd name="T30" fmla="*/ 20 w 155"/>
                <a:gd name="T31" fmla="*/ 18 h 84"/>
                <a:gd name="T32" fmla="*/ 35 w 155"/>
                <a:gd name="T33" fmla="*/ 18 h 84"/>
                <a:gd name="T34" fmla="*/ 42 w 155"/>
                <a:gd name="T35" fmla="*/ 19 h 84"/>
                <a:gd name="T36" fmla="*/ 50 w 155"/>
                <a:gd name="T37" fmla="*/ 14 h 84"/>
                <a:gd name="T38" fmla="*/ 48 w 155"/>
                <a:gd name="T39" fmla="*/ 10 h 84"/>
                <a:gd name="T40" fmla="*/ 60 w 155"/>
                <a:gd name="T41" fmla="*/ 15 h 84"/>
                <a:gd name="T42" fmla="*/ 82 w 155"/>
                <a:gd name="T43" fmla="*/ 24 h 84"/>
                <a:gd name="T44" fmla="*/ 76 w 155"/>
                <a:gd name="T45" fmla="*/ 27 h 84"/>
                <a:gd name="T46" fmla="*/ 84 w 155"/>
                <a:gd name="T47" fmla="*/ 31 h 84"/>
                <a:gd name="T48" fmla="*/ 85 w 155"/>
                <a:gd name="T49" fmla="*/ 21 h 84"/>
                <a:gd name="T50" fmla="*/ 75 w 155"/>
                <a:gd name="T51" fmla="*/ 14 h 84"/>
                <a:gd name="T52" fmla="*/ 67 w 155"/>
                <a:gd name="T53" fmla="*/ 7 h 84"/>
                <a:gd name="T54" fmla="*/ 76 w 155"/>
                <a:gd name="T55" fmla="*/ 2 h 84"/>
                <a:gd name="T56" fmla="*/ 95 w 155"/>
                <a:gd name="T57" fmla="*/ 4 h 84"/>
                <a:gd name="T58" fmla="*/ 110 w 155"/>
                <a:gd name="T59" fmla="*/ 8 h 84"/>
                <a:gd name="T60" fmla="*/ 116 w 155"/>
                <a:gd name="T61" fmla="*/ 4 h 84"/>
                <a:gd name="T62" fmla="*/ 139 w 155"/>
                <a:gd name="T63" fmla="*/ 8 h 84"/>
                <a:gd name="T64" fmla="*/ 148 w 155"/>
                <a:gd name="T65" fmla="*/ 11 h 84"/>
                <a:gd name="T66" fmla="*/ 151 w 155"/>
                <a:gd name="T67" fmla="*/ 19 h 84"/>
                <a:gd name="T68" fmla="*/ 140 w 155"/>
                <a:gd name="T69" fmla="*/ 26 h 84"/>
                <a:gd name="T70" fmla="*/ 116 w 155"/>
                <a:gd name="T71" fmla="*/ 29 h 84"/>
                <a:gd name="T72" fmla="*/ 99 w 155"/>
                <a:gd name="T73" fmla="*/ 31 h 84"/>
                <a:gd name="T74" fmla="*/ 103 w 155"/>
                <a:gd name="T75" fmla="*/ 42 h 84"/>
                <a:gd name="T76" fmla="*/ 108 w 155"/>
                <a:gd name="T77" fmla="*/ 43 h 84"/>
                <a:gd name="T78" fmla="*/ 128 w 155"/>
                <a:gd name="T79" fmla="*/ 60 h 84"/>
                <a:gd name="T80" fmla="*/ 122 w 155"/>
                <a:gd name="T81" fmla="*/ 62 h 84"/>
                <a:gd name="T82" fmla="*/ 117 w 155"/>
                <a:gd name="T83" fmla="*/ 67 h 84"/>
                <a:gd name="T84" fmla="*/ 101 w 155"/>
                <a:gd name="T85" fmla="*/ 71 h 84"/>
                <a:gd name="T86" fmla="*/ 93 w 155"/>
                <a:gd name="T87" fmla="*/ 68 h 84"/>
                <a:gd name="T88" fmla="*/ 97 w 155"/>
                <a:gd name="T89" fmla="*/ 55 h 84"/>
                <a:gd name="T90" fmla="*/ 88 w 155"/>
                <a:gd name="T91" fmla="*/ 48 h 84"/>
                <a:gd name="T92" fmla="*/ 83 w 155"/>
                <a:gd name="T93"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84">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49" name="Freeform 143"/>
            <p:cNvSpPr/>
            <p:nvPr/>
          </p:nvSpPr>
          <p:spPr bwMode="auto">
            <a:xfrm>
              <a:off x="6503988" y="1135063"/>
              <a:ext cx="427038" cy="342900"/>
            </a:xfrm>
            <a:custGeom>
              <a:avLst/>
              <a:gdLst>
                <a:gd name="T0" fmla="*/ 66 w 160"/>
                <a:gd name="T1" fmla="*/ 120 h 128"/>
                <a:gd name="T2" fmla="*/ 59 w 160"/>
                <a:gd name="T3" fmla="*/ 124 h 128"/>
                <a:gd name="T4" fmla="*/ 33 w 160"/>
                <a:gd name="T5" fmla="*/ 116 h 128"/>
                <a:gd name="T6" fmla="*/ 16 w 160"/>
                <a:gd name="T7" fmla="*/ 111 h 128"/>
                <a:gd name="T8" fmla="*/ 12 w 160"/>
                <a:gd name="T9" fmla="*/ 103 h 128"/>
                <a:gd name="T10" fmla="*/ 24 w 160"/>
                <a:gd name="T11" fmla="*/ 89 h 128"/>
                <a:gd name="T12" fmla="*/ 26 w 160"/>
                <a:gd name="T13" fmla="*/ 74 h 128"/>
                <a:gd name="T14" fmla="*/ 31 w 160"/>
                <a:gd name="T15" fmla="*/ 73 h 128"/>
                <a:gd name="T16" fmla="*/ 38 w 160"/>
                <a:gd name="T17" fmla="*/ 68 h 128"/>
                <a:gd name="T18" fmla="*/ 32 w 160"/>
                <a:gd name="T19" fmla="*/ 65 h 128"/>
                <a:gd name="T20" fmla="*/ 30 w 160"/>
                <a:gd name="T21" fmla="*/ 59 h 128"/>
                <a:gd name="T22" fmla="*/ 47 w 160"/>
                <a:gd name="T23" fmla="*/ 53 h 128"/>
                <a:gd name="T24" fmla="*/ 46 w 160"/>
                <a:gd name="T25" fmla="*/ 42 h 128"/>
                <a:gd name="T26" fmla="*/ 46 w 160"/>
                <a:gd name="T27" fmla="*/ 33 h 128"/>
                <a:gd name="T28" fmla="*/ 64 w 160"/>
                <a:gd name="T29" fmla="*/ 31 h 128"/>
                <a:gd name="T30" fmla="*/ 87 w 160"/>
                <a:gd name="T31" fmla="*/ 14 h 128"/>
                <a:gd name="T32" fmla="*/ 111 w 160"/>
                <a:gd name="T33" fmla="*/ 14 h 128"/>
                <a:gd name="T34" fmla="*/ 126 w 160"/>
                <a:gd name="T35" fmla="*/ 10 h 128"/>
                <a:gd name="T36" fmla="*/ 136 w 160"/>
                <a:gd name="T37" fmla="*/ 4 h 128"/>
                <a:gd name="T38" fmla="*/ 159 w 160"/>
                <a:gd name="T39" fmla="*/ 3 h 128"/>
                <a:gd name="T40" fmla="*/ 158 w 160"/>
                <a:gd name="T41" fmla="*/ 12 h 128"/>
                <a:gd name="T42" fmla="*/ 152 w 160"/>
                <a:gd name="T43" fmla="*/ 15 h 128"/>
                <a:gd name="T44" fmla="*/ 126 w 160"/>
                <a:gd name="T45" fmla="*/ 23 h 128"/>
                <a:gd name="T46" fmla="*/ 111 w 160"/>
                <a:gd name="T47" fmla="*/ 29 h 128"/>
                <a:gd name="T48" fmla="*/ 94 w 160"/>
                <a:gd name="T49" fmla="*/ 41 h 128"/>
                <a:gd name="T50" fmla="*/ 69 w 160"/>
                <a:gd name="T51" fmla="*/ 49 h 128"/>
                <a:gd name="T52" fmla="*/ 64 w 160"/>
                <a:gd name="T53" fmla="*/ 63 h 128"/>
                <a:gd name="T54" fmla="*/ 57 w 160"/>
                <a:gd name="T55" fmla="*/ 71 h 128"/>
                <a:gd name="T56" fmla="*/ 54 w 160"/>
                <a:gd name="T57" fmla="*/ 77 h 128"/>
                <a:gd name="T58" fmla="*/ 49 w 160"/>
                <a:gd name="T59" fmla="*/ 91 h 128"/>
                <a:gd name="T60" fmla="*/ 49 w 160"/>
                <a:gd name="T61" fmla="*/ 105 h 128"/>
                <a:gd name="T62" fmla="*/ 66 w 160"/>
                <a:gd name="T63" fmla="*/ 116 h 128"/>
                <a:gd name="T64" fmla="*/ 66 w 160"/>
                <a:gd name="T6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28">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50" name="Freeform 144"/>
            <p:cNvSpPr/>
            <p:nvPr/>
          </p:nvSpPr>
          <p:spPr bwMode="auto">
            <a:xfrm>
              <a:off x="6338888" y="900113"/>
              <a:ext cx="180975" cy="84138"/>
            </a:xfrm>
            <a:custGeom>
              <a:avLst/>
              <a:gdLst>
                <a:gd name="T0" fmla="*/ 60 w 68"/>
                <a:gd name="T1" fmla="*/ 29 h 31"/>
                <a:gd name="T2" fmla="*/ 41 w 68"/>
                <a:gd name="T3" fmla="*/ 26 h 31"/>
                <a:gd name="T4" fmla="*/ 22 w 68"/>
                <a:gd name="T5" fmla="*/ 21 h 31"/>
                <a:gd name="T6" fmla="*/ 3 w 68"/>
                <a:gd name="T7" fmla="*/ 15 h 31"/>
                <a:gd name="T8" fmla="*/ 4 w 68"/>
                <a:gd name="T9" fmla="*/ 9 h 31"/>
                <a:gd name="T10" fmla="*/ 11 w 68"/>
                <a:gd name="T11" fmla="*/ 8 h 31"/>
                <a:gd name="T12" fmla="*/ 17 w 68"/>
                <a:gd name="T13" fmla="*/ 9 h 31"/>
                <a:gd name="T14" fmla="*/ 37 w 68"/>
                <a:gd name="T15" fmla="*/ 5 h 31"/>
                <a:gd name="T16" fmla="*/ 41 w 68"/>
                <a:gd name="T17" fmla="*/ 8 h 31"/>
                <a:gd name="T18" fmla="*/ 48 w 68"/>
                <a:gd name="T19" fmla="*/ 4 h 31"/>
                <a:gd name="T20" fmla="*/ 64 w 68"/>
                <a:gd name="T21" fmla="*/ 13 h 31"/>
                <a:gd name="T22" fmla="*/ 61 w 68"/>
                <a:gd name="T23" fmla="*/ 24 h 31"/>
                <a:gd name="T24" fmla="*/ 60 w 6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1">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51" name="Freeform 145"/>
            <p:cNvSpPr/>
            <p:nvPr/>
          </p:nvSpPr>
          <p:spPr bwMode="auto">
            <a:xfrm>
              <a:off x="6527800" y="933451"/>
              <a:ext cx="77788" cy="31750"/>
            </a:xfrm>
            <a:custGeom>
              <a:avLst/>
              <a:gdLst>
                <a:gd name="T0" fmla="*/ 21 w 29"/>
                <a:gd name="T1" fmla="*/ 10 h 12"/>
                <a:gd name="T2" fmla="*/ 9 w 29"/>
                <a:gd name="T3" fmla="*/ 12 h 12"/>
                <a:gd name="T4" fmla="*/ 1 w 29"/>
                <a:gd name="T5" fmla="*/ 9 h 12"/>
                <a:gd name="T6" fmla="*/ 5 w 29"/>
                <a:gd name="T7" fmla="*/ 6 h 12"/>
                <a:gd name="T8" fmla="*/ 12 w 29"/>
                <a:gd name="T9" fmla="*/ 5 h 12"/>
                <a:gd name="T10" fmla="*/ 13 w 29"/>
                <a:gd name="T11" fmla="*/ 0 h 12"/>
                <a:gd name="T12" fmla="*/ 24 w 29"/>
                <a:gd name="T13" fmla="*/ 2 h 12"/>
                <a:gd name="T14" fmla="*/ 27 w 29"/>
                <a:gd name="T15" fmla="*/ 7 h 12"/>
                <a:gd name="T16" fmla="*/ 21 w 29"/>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52" name="Freeform 146"/>
            <p:cNvSpPr/>
            <p:nvPr/>
          </p:nvSpPr>
          <p:spPr bwMode="auto">
            <a:xfrm>
              <a:off x="6559550" y="860426"/>
              <a:ext cx="120650" cy="69850"/>
            </a:xfrm>
            <a:custGeom>
              <a:avLst/>
              <a:gdLst>
                <a:gd name="T0" fmla="*/ 31 w 45"/>
                <a:gd name="T1" fmla="*/ 24 h 26"/>
                <a:gd name="T2" fmla="*/ 19 w 45"/>
                <a:gd name="T3" fmla="*/ 25 h 26"/>
                <a:gd name="T4" fmla="*/ 14 w 45"/>
                <a:gd name="T5" fmla="*/ 22 h 26"/>
                <a:gd name="T6" fmla="*/ 5 w 45"/>
                <a:gd name="T7" fmla="*/ 22 h 26"/>
                <a:gd name="T8" fmla="*/ 2 w 45"/>
                <a:gd name="T9" fmla="*/ 20 h 26"/>
                <a:gd name="T10" fmla="*/ 12 w 45"/>
                <a:gd name="T11" fmla="*/ 16 h 26"/>
                <a:gd name="T12" fmla="*/ 16 w 45"/>
                <a:gd name="T13" fmla="*/ 11 h 26"/>
                <a:gd name="T14" fmla="*/ 19 w 45"/>
                <a:gd name="T15" fmla="*/ 6 h 26"/>
                <a:gd name="T16" fmla="*/ 22 w 45"/>
                <a:gd name="T17" fmla="*/ 4 h 26"/>
                <a:gd name="T18" fmla="*/ 28 w 45"/>
                <a:gd name="T19" fmla="*/ 1 h 26"/>
                <a:gd name="T20" fmla="*/ 35 w 45"/>
                <a:gd name="T21" fmla="*/ 4 h 26"/>
                <a:gd name="T22" fmla="*/ 34 w 45"/>
                <a:gd name="T23" fmla="*/ 12 h 26"/>
                <a:gd name="T24" fmla="*/ 34 w 45"/>
                <a:gd name="T25" fmla="*/ 16 h 26"/>
                <a:gd name="T26" fmla="*/ 41 w 45"/>
                <a:gd name="T27" fmla="*/ 21 h 26"/>
                <a:gd name="T28" fmla="*/ 34 w 45"/>
                <a:gd name="T29" fmla="*/ 22 h 26"/>
                <a:gd name="T30" fmla="*/ 31 w 45"/>
                <a:gd name="T3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26">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53" name="Freeform 147"/>
            <p:cNvSpPr/>
            <p:nvPr/>
          </p:nvSpPr>
          <p:spPr bwMode="auto">
            <a:xfrm>
              <a:off x="6613525" y="938213"/>
              <a:ext cx="74613" cy="28575"/>
            </a:xfrm>
            <a:custGeom>
              <a:avLst/>
              <a:gdLst>
                <a:gd name="T0" fmla="*/ 1 w 28"/>
                <a:gd name="T1" fmla="*/ 10 h 11"/>
                <a:gd name="T2" fmla="*/ 9 w 28"/>
                <a:gd name="T3" fmla="*/ 9 h 11"/>
                <a:gd name="T4" fmla="*/ 16 w 28"/>
                <a:gd name="T5" fmla="*/ 7 h 11"/>
                <a:gd name="T6" fmla="*/ 25 w 28"/>
                <a:gd name="T7" fmla="*/ 3 h 11"/>
                <a:gd name="T8" fmla="*/ 17 w 28"/>
                <a:gd name="T9" fmla="*/ 2 h 11"/>
                <a:gd name="T10" fmla="*/ 5 w 28"/>
                <a:gd name="T11" fmla="*/ 1 h 11"/>
                <a:gd name="T12" fmla="*/ 0 w 28"/>
                <a:gd name="T13" fmla="*/ 7 h 11"/>
                <a:gd name="T14" fmla="*/ 1 w 28"/>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54" name="Freeform 148"/>
            <p:cNvSpPr/>
            <p:nvPr/>
          </p:nvSpPr>
          <p:spPr bwMode="auto">
            <a:xfrm>
              <a:off x="6684963" y="900113"/>
              <a:ext cx="69850" cy="66675"/>
            </a:xfrm>
            <a:custGeom>
              <a:avLst/>
              <a:gdLst>
                <a:gd name="T0" fmla="*/ 9 w 26"/>
                <a:gd name="T1" fmla="*/ 18 h 25"/>
                <a:gd name="T2" fmla="*/ 13 w 26"/>
                <a:gd name="T3" fmla="*/ 21 h 25"/>
                <a:gd name="T4" fmla="*/ 21 w 26"/>
                <a:gd name="T5" fmla="*/ 16 h 25"/>
                <a:gd name="T6" fmla="*/ 26 w 26"/>
                <a:gd name="T7" fmla="*/ 10 h 25"/>
                <a:gd name="T8" fmla="*/ 20 w 26"/>
                <a:gd name="T9" fmla="*/ 4 h 25"/>
                <a:gd name="T10" fmla="*/ 15 w 26"/>
                <a:gd name="T11" fmla="*/ 1 h 25"/>
                <a:gd name="T12" fmla="*/ 8 w 26"/>
                <a:gd name="T13" fmla="*/ 10 h 25"/>
                <a:gd name="T14" fmla="*/ 2 w 26"/>
                <a:gd name="T15" fmla="*/ 11 h 25"/>
                <a:gd name="T16" fmla="*/ 9 w 26"/>
                <a:gd name="T17" fmla="*/ 17 h 25"/>
                <a:gd name="T18" fmla="*/ 9 w 26"/>
                <a:gd name="T1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55" name="Freeform 149"/>
            <p:cNvSpPr/>
            <p:nvPr/>
          </p:nvSpPr>
          <p:spPr bwMode="auto">
            <a:xfrm>
              <a:off x="6645275" y="965201"/>
              <a:ext cx="57150" cy="19050"/>
            </a:xfrm>
            <a:custGeom>
              <a:avLst/>
              <a:gdLst>
                <a:gd name="T0" fmla="*/ 9 w 21"/>
                <a:gd name="T1" fmla="*/ 0 h 7"/>
                <a:gd name="T2" fmla="*/ 4 w 21"/>
                <a:gd name="T3" fmla="*/ 5 h 7"/>
                <a:gd name="T4" fmla="*/ 15 w 21"/>
                <a:gd name="T5" fmla="*/ 7 h 7"/>
                <a:gd name="T6" fmla="*/ 20 w 21"/>
                <a:gd name="T7" fmla="*/ 5 h 7"/>
                <a:gd name="T8" fmla="*/ 15 w 21"/>
                <a:gd name="T9" fmla="*/ 0 h 7"/>
                <a:gd name="T10" fmla="*/ 9 w 21"/>
                <a:gd name="T11" fmla="*/ 0 h 7"/>
              </a:gdLst>
              <a:ahLst/>
              <a:cxnLst>
                <a:cxn ang="0">
                  <a:pos x="T0" y="T1"/>
                </a:cxn>
                <a:cxn ang="0">
                  <a:pos x="T2" y="T3"/>
                </a:cxn>
                <a:cxn ang="0">
                  <a:pos x="T4" y="T5"/>
                </a:cxn>
                <a:cxn ang="0">
                  <a:pos x="T6" y="T7"/>
                </a:cxn>
                <a:cxn ang="0">
                  <a:pos x="T8" y="T9"/>
                </a:cxn>
                <a:cxn ang="0">
                  <a:pos x="T10" y="T11"/>
                </a:cxn>
              </a:cxnLst>
              <a:rect l="0" t="0" r="r" b="b"/>
              <a:pathLst>
                <a:path w="21" h="7">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56" name="Freeform 150"/>
            <p:cNvSpPr/>
            <p:nvPr/>
          </p:nvSpPr>
          <p:spPr bwMode="auto">
            <a:xfrm>
              <a:off x="6645275" y="839788"/>
              <a:ext cx="34925" cy="23813"/>
            </a:xfrm>
            <a:custGeom>
              <a:avLst/>
              <a:gdLst>
                <a:gd name="T0" fmla="*/ 9 w 13"/>
                <a:gd name="T1" fmla="*/ 9 h 9"/>
                <a:gd name="T2" fmla="*/ 0 w 13"/>
                <a:gd name="T3" fmla="*/ 4 h 9"/>
                <a:gd name="T4" fmla="*/ 8 w 13"/>
                <a:gd name="T5" fmla="*/ 0 h 9"/>
                <a:gd name="T6" fmla="*/ 12 w 13"/>
                <a:gd name="T7" fmla="*/ 2 h 9"/>
                <a:gd name="T8" fmla="*/ 9 w 13"/>
                <a:gd name="T9" fmla="*/ 9 h 9"/>
              </a:gdLst>
              <a:ahLst/>
              <a:cxnLst>
                <a:cxn ang="0">
                  <a:pos x="T0" y="T1"/>
                </a:cxn>
                <a:cxn ang="0">
                  <a:pos x="T2" y="T3"/>
                </a:cxn>
                <a:cxn ang="0">
                  <a:pos x="T4" y="T5"/>
                </a:cxn>
                <a:cxn ang="0">
                  <a:pos x="T6" y="T7"/>
                </a:cxn>
                <a:cxn ang="0">
                  <a:pos x="T8" y="T9"/>
                </a:cxn>
              </a:cxnLst>
              <a:rect l="0" t="0" r="r" b="b"/>
              <a:pathLst>
                <a:path w="13" h="9">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57" name="Freeform 151"/>
            <p:cNvSpPr/>
            <p:nvPr/>
          </p:nvSpPr>
          <p:spPr bwMode="auto">
            <a:xfrm>
              <a:off x="6746875" y="868363"/>
              <a:ext cx="77788" cy="61913"/>
            </a:xfrm>
            <a:custGeom>
              <a:avLst/>
              <a:gdLst>
                <a:gd name="T0" fmla="*/ 16 w 29"/>
                <a:gd name="T1" fmla="*/ 22 h 23"/>
                <a:gd name="T2" fmla="*/ 19 w 29"/>
                <a:gd name="T3" fmla="*/ 19 h 23"/>
                <a:gd name="T4" fmla="*/ 29 w 29"/>
                <a:gd name="T5" fmla="*/ 12 h 23"/>
                <a:gd name="T6" fmla="*/ 26 w 29"/>
                <a:gd name="T7" fmla="*/ 7 h 23"/>
                <a:gd name="T8" fmla="*/ 17 w 29"/>
                <a:gd name="T9" fmla="*/ 1 h 23"/>
                <a:gd name="T10" fmla="*/ 11 w 29"/>
                <a:gd name="T11" fmla="*/ 11 h 23"/>
                <a:gd name="T12" fmla="*/ 3 w 29"/>
                <a:gd name="T13" fmla="*/ 13 h 23"/>
                <a:gd name="T14" fmla="*/ 5 w 29"/>
                <a:gd name="T15" fmla="*/ 18 h 23"/>
                <a:gd name="T16" fmla="*/ 10 w 29"/>
                <a:gd name="T17" fmla="*/ 23 h 23"/>
                <a:gd name="T18" fmla="*/ 16 w 29"/>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3">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58" name="Freeform 152"/>
            <p:cNvSpPr/>
            <p:nvPr/>
          </p:nvSpPr>
          <p:spPr bwMode="auto">
            <a:xfrm>
              <a:off x="7412038" y="890588"/>
              <a:ext cx="246063" cy="168275"/>
            </a:xfrm>
            <a:custGeom>
              <a:avLst/>
              <a:gdLst>
                <a:gd name="T0" fmla="*/ 23 w 92"/>
                <a:gd name="T1" fmla="*/ 42 h 63"/>
                <a:gd name="T2" fmla="*/ 22 w 92"/>
                <a:gd name="T3" fmla="*/ 49 h 63"/>
                <a:gd name="T4" fmla="*/ 8 w 92"/>
                <a:gd name="T5" fmla="*/ 40 h 63"/>
                <a:gd name="T6" fmla="*/ 2 w 92"/>
                <a:gd name="T7" fmla="*/ 45 h 63"/>
                <a:gd name="T8" fmla="*/ 3 w 92"/>
                <a:gd name="T9" fmla="*/ 35 h 63"/>
                <a:gd name="T10" fmla="*/ 7 w 92"/>
                <a:gd name="T11" fmla="*/ 31 h 63"/>
                <a:gd name="T12" fmla="*/ 8 w 92"/>
                <a:gd name="T13" fmla="*/ 21 h 63"/>
                <a:gd name="T14" fmla="*/ 13 w 92"/>
                <a:gd name="T15" fmla="*/ 17 h 63"/>
                <a:gd name="T16" fmla="*/ 29 w 92"/>
                <a:gd name="T17" fmla="*/ 8 h 63"/>
                <a:gd name="T18" fmla="*/ 34 w 92"/>
                <a:gd name="T19" fmla="*/ 2 h 63"/>
                <a:gd name="T20" fmla="*/ 44 w 92"/>
                <a:gd name="T21" fmla="*/ 6 h 63"/>
                <a:gd name="T22" fmla="*/ 51 w 92"/>
                <a:gd name="T23" fmla="*/ 16 h 63"/>
                <a:gd name="T24" fmla="*/ 61 w 92"/>
                <a:gd name="T25" fmla="*/ 27 h 63"/>
                <a:gd name="T26" fmla="*/ 70 w 92"/>
                <a:gd name="T27" fmla="*/ 36 h 63"/>
                <a:gd name="T28" fmla="*/ 90 w 92"/>
                <a:gd name="T29" fmla="*/ 42 h 63"/>
                <a:gd name="T30" fmla="*/ 85 w 92"/>
                <a:gd name="T31" fmla="*/ 47 h 63"/>
                <a:gd name="T32" fmla="*/ 86 w 92"/>
                <a:gd name="T33" fmla="*/ 51 h 63"/>
                <a:gd name="T34" fmla="*/ 87 w 92"/>
                <a:gd name="T35" fmla="*/ 58 h 63"/>
                <a:gd name="T36" fmla="*/ 72 w 92"/>
                <a:gd name="T37" fmla="*/ 58 h 63"/>
                <a:gd name="T38" fmla="*/ 66 w 92"/>
                <a:gd name="T39" fmla="*/ 62 h 63"/>
                <a:gd name="T40" fmla="*/ 55 w 92"/>
                <a:gd name="T41" fmla="*/ 57 h 63"/>
                <a:gd name="T42" fmla="*/ 44 w 92"/>
                <a:gd name="T43" fmla="*/ 52 h 63"/>
                <a:gd name="T44" fmla="*/ 36 w 92"/>
                <a:gd name="T45" fmla="*/ 51 h 63"/>
                <a:gd name="T46" fmla="*/ 28 w 92"/>
                <a:gd name="T47" fmla="*/ 41 h 63"/>
                <a:gd name="T48" fmla="*/ 23 w 92"/>
                <a:gd name="T49"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63">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59" name="Freeform 153"/>
            <p:cNvSpPr/>
            <p:nvPr/>
          </p:nvSpPr>
          <p:spPr bwMode="auto">
            <a:xfrm>
              <a:off x="7631113" y="1004888"/>
              <a:ext cx="157163" cy="90488"/>
            </a:xfrm>
            <a:custGeom>
              <a:avLst/>
              <a:gdLst>
                <a:gd name="T0" fmla="*/ 5 w 59"/>
                <a:gd name="T1" fmla="*/ 32 h 34"/>
                <a:gd name="T2" fmla="*/ 19 w 59"/>
                <a:gd name="T3" fmla="*/ 28 h 34"/>
                <a:gd name="T4" fmla="*/ 35 w 59"/>
                <a:gd name="T5" fmla="*/ 30 h 34"/>
                <a:gd name="T6" fmla="*/ 48 w 59"/>
                <a:gd name="T7" fmla="*/ 29 h 34"/>
                <a:gd name="T8" fmla="*/ 49 w 59"/>
                <a:gd name="T9" fmla="*/ 25 h 34"/>
                <a:gd name="T10" fmla="*/ 55 w 59"/>
                <a:gd name="T11" fmla="*/ 22 h 34"/>
                <a:gd name="T12" fmla="*/ 39 w 59"/>
                <a:gd name="T13" fmla="*/ 9 h 34"/>
                <a:gd name="T14" fmla="*/ 25 w 59"/>
                <a:gd name="T15" fmla="*/ 1 h 34"/>
                <a:gd name="T16" fmla="*/ 13 w 59"/>
                <a:gd name="T17" fmla="*/ 6 h 34"/>
                <a:gd name="T18" fmla="*/ 10 w 59"/>
                <a:gd name="T19" fmla="*/ 13 h 34"/>
                <a:gd name="T20" fmla="*/ 2 w 59"/>
                <a:gd name="T21" fmla="*/ 24 h 34"/>
                <a:gd name="T22" fmla="*/ 2 w 59"/>
                <a:gd name="T23" fmla="*/ 32 h 34"/>
                <a:gd name="T24" fmla="*/ 5 w 59"/>
                <a:gd name="T2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4">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0" name="Freeform 154"/>
            <p:cNvSpPr/>
            <p:nvPr/>
          </p:nvSpPr>
          <p:spPr bwMode="auto">
            <a:xfrm>
              <a:off x="7227888" y="1185863"/>
              <a:ext cx="39688" cy="42863"/>
            </a:xfrm>
            <a:custGeom>
              <a:avLst/>
              <a:gdLst>
                <a:gd name="T0" fmla="*/ 8 w 15"/>
                <a:gd name="T1" fmla="*/ 0 h 16"/>
                <a:gd name="T2" fmla="*/ 1 w 15"/>
                <a:gd name="T3" fmla="*/ 3 h 16"/>
                <a:gd name="T4" fmla="*/ 2 w 15"/>
                <a:gd name="T5" fmla="*/ 8 h 16"/>
                <a:gd name="T6" fmla="*/ 0 w 15"/>
                <a:gd name="T7" fmla="*/ 14 h 16"/>
                <a:gd name="T8" fmla="*/ 3 w 15"/>
                <a:gd name="T9" fmla="*/ 15 h 16"/>
                <a:gd name="T10" fmla="*/ 7 w 15"/>
                <a:gd name="T11" fmla="*/ 11 h 16"/>
                <a:gd name="T12" fmla="*/ 8 w 15"/>
                <a:gd name="T13" fmla="*/ 4 h 16"/>
                <a:gd name="T14" fmla="*/ 15 w 15"/>
                <a:gd name="T15" fmla="*/ 4 h 16"/>
                <a:gd name="T16" fmla="*/ 8 w 1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1" name="Freeform 155"/>
            <p:cNvSpPr/>
            <p:nvPr/>
          </p:nvSpPr>
          <p:spPr bwMode="auto">
            <a:xfrm>
              <a:off x="7391400" y="1114426"/>
              <a:ext cx="33338" cy="28575"/>
            </a:xfrm>
            <a:custGeom>
              <a:avLst/>
              <a:gdLst>
                <a:gd name="T0" fmla="*/ 0 w 13"/>
                <a:gd name="T1" fmla="*/ 11 h 11"/>
                <a:gd name="T2" fmla="*/ 8 w 13"/>
                <a:gd name="T3" fmla="*/ 7 h 11"/>
                <a:gd name="T4" fmla="*/ 10 w 13"/>
                <a:gd name="T5" fmla="*/ 0 h 11"/>
                <a:gd name="T6" fmla="*/ 4 w 13"/>
                <a:gd name="T7" fmla="*/ 3 h 11"/>
                <a:gd name="T8" fmla="*/ 4 w 13"/>
                <a:gd name="T9" fmla="*/ 9 h 11"/>
                <a:gd name="T10" fmla="*/ 0 w 13"/>
                <a:gd name="T11" fmla="*/ 11 h 11"/>
              </a:gdLst>
              <a:ahLst/>
              <a:cxnLst>
                <a:cxn ang="0">
                  <a:pos x="T0" y="T1"/>
                </a:cxn>
                <a:cxn ang="0">
                  <a:pos x="T2" y="T3"/>
                </a:cxn>
                <a:cxn ang="0">
                  <a:pos x="T4" y="T5"/>
                </a:cxn>
                <a:cxn ang="0">
                  <a:pos x="T6" y="T7"/>
                </a:cxn>
                <a:cxn ang="0">
                  <a:pos x="T8" y="T9"/>
                </a:cxn>
                <a:cxn ang="0">
                  <a:pos x="T10" y="T11"/>
                </a:cxn>
              </a:cxnLst>
              <a:rect l="0" t="0" r="r" b="b"/>
              <a:pathLst>
                <a:path w="13" h="11">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2" name="Freeform 156"/>
            <p:cNvSpPr/>
            <p:nvPr/>
          </p:nvSpPr>
          <p:spPr bwMode="auto">
            <a:xfrm>
              <a:off x="7131050" y="914401"/>
              <a:ext cx="30163" cy="19050"/>
            </a:xfrm>
            <a:custGeom>
              <a:avLst/>
              <a:gdLst>
                <a:gd name="T0" fmla="*/ 0 w 11"/>
                <a:gd name="T1" fmla="*/ 6 h 7"/>
                <a:gd name="T2" fmla="*/ 11 w 11"/>
                <a:gd name="T3" fmla="*/ 7 h 7"/>
                <a:gd name="T4" fmla="*/ 9 w 11"/>
                <a:gd name="T5" fmla="*/ 0 h 7"/>
                <a:gd name="T6" fmla="*/ 0 w 11"/>
                <a:gd name="T7" fmla="*/ 6 h 7"/>
              </a:gdLst>
              <a:ahLst/>
              <a:cxnLst>
                <a:cxn ang="0">
                  <a:pos x="T0" y="T1"/>
                </a:cxn>
                <a:cxn ang="0">
                  <a:pos x="T2" y="T3"/>
                </a:cxn>
                <a:cxn ang="0">
                  <a:pos x="T4" y="T5"/>
                </a:cxn>
                <a:cxn ang="0">
                  <a:pos x="T6" y="T7"/>
                </a:cxn>
              </a:cxnLst>
              <a:rect l="0" t="0" r="r" b="b"/>
              <a:pathLst>
                <a:path w="11" h="7">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3" name="Freeform 157"/>
            <p:cNvSpPr/>
            <p:nvPr/>
          </p:nvSpPr>
          <p:spPr bwMode="auto">
            <a:xfrm>
              <a:off x="8523288" y="1162051"/>
              <a:ext cx="211138" cy="101600"/>
            </a:xfrm>
            <a:custGeom>
              <a:avLst/>
              <a:gdLst>
                <a:gd name="T0" fmla="*/ 7 w 79"/>
                <a:gd name="T1" fmla="*/ 9 h 38"/>
                <a:gd name="T2" fmla="*/ 5 w 79"/>
                <a:gd name="T3" fmla="*/ 23 h 38"/>
                <a:gd name="T4" fmla="*/ 16 w 79"/>
                <a:gd name="T5" fmla="*/ 30 h 38"/>
                <a:gd name="T6" fmla="*/ 24 w 79"/>
                <a:gd name="T7" fmla="*/ 37 h 38"/>
                <a:gd name="T8" fmla="*/ 30 w 79"/>
                <a:gd name="T9" fmla="*/ 31 h 38"/>
                <a:gd name="T10" fmla="*/ 30 w 79"/>
                <a:gd name="T11" fmla="*/ 29 h 38"/>
                <a:gd name="T12" fmla="*/ 42 w 79"/>
                <a:gd name="T13" fmla="*/ 31 h 38"/>
                <a:gd name="T14" fmla="*/ 49 w 79"/>
                <a:gd name="T15" fmla="*/ 32 h 38"/>
                <a:gd name="T16" fmla="*/ 52 w 79"/>
                <a:gd name="T17" fmla="*/ 28 h 38"/>
                <a:gd name="T18" fmla="*/ 59 w 79"/>
                <a:gd name="T19" fmla="*/ 29 h 38"/>
                <a:gd name="T20" fmla="*/ 76 w 79"/>
                <a:gd name="T21" fmla="*/ 22 h 38"/>
                <a:gd name="T22" fmla="*/ 76 w 79"/>
                <a:gd name="T23" fmla="*/ 15 h 38"/>
                <a:gd name="T24" fmla="*/ 70 w 79"/>
                <a:gd name="T25" fmla="*/ 13 h 38"/>
                <a:gd name="T26" fmla="*/ 61 w 79"/>
                <a:gd name="T27" fmla="*/ 9 h 38"/>
                <a:gd name="T28" fmla="*/ 39 w 79"/>
                <a:gd name="T29" fmla="*/ 9 h 38"/>
                <a:gd name="T30" fmla="*/ 35 w 79"/>
                <a:gd name="T31" fmla="*/ 11 h 38"/>
                <a:gd name="T32" fmla="*/ 28 w 79"/>
                <a:gd name="T33" fmla="*/ 9 h 38"/>
                <a:gd name="T34" fmla="*/ 20 w 79"/>
                <a:gd name="T35" fmla="*/ 1 h 38"/>
                <a:gd name="T36" fmla="*/ 9 w 79"/>
                <a:gd name="T37" fmla="*/ 6 h 38"/>
                <a:gd name="T38" fmla="*/ 7 w 79"/>
                <a:gd name="T39"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38">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4" name="Freeform 158"/>
            <p:cNvSpPr/>
            <p:nvPr/>
          </p:nvSpPr>
          <p:spPr bwMode="auto">
            <a:xfrm>
              <a:off x="8618538" y="1263651"/>
              <a:ext cx="101600" cy="65088"/>
            </a:xfrm>
            <a:custGeom>
              <a:avLst/>
              <a:gdLst>
                <a:gd name="T0" fmla="*/ 15 w 38"/>
                <a:gd name="T1" fmla="*/ 23 h 24"/>
                <a:gd name="T2" fmla="*/ 38 w 38"/>
                <a:gd name="T3" fmla="*/ 24 h 24"/>
                <a:gd name="T4" fmla="*/ 34 w 38"/>
                <a:gd name="T5" fmla="*/ 17 h 24"/>
                <a:gd name="T6" fmla="*/ 25 w 38"/>
                <a:gd name="T7" fmla="*/ 12 h 24"/>
                <a:gd name="T8" fmla="*/ 18 w 38"/>
                <a:gd name="T9" fmla="*/ 6 h 24"/>
                <a:gd name="T10" fmla="*/ 15 w 38"/>
                <a:gd name="T11" fmla="*/ 5 h 24"/>
                <a:gd name="T12" fmla="*/ 8 w 38"/>
                <a:gd name="T13" fmla="*/ 0 h 24"/>
                <a:gd name="T14" fmla="*/ 4 w 38"/>
                <a:gd name="T15" fmla="*/ 3 h 24"/>
                <a:gd name="T16" fmla="*/ 5 w 38"/>
                <a:gd name="T17" fmla="*/ 10 h 24"/>
                <a:gd name="T18" fmla="*/ 11 w 38"/>
                <a:gd name="T19" fmla="*/ 14 h 24"/>
                <a:gd name="T20" fmla="*/ 7 w 38"/>
                <a:gd name="T21" fmla="*/ 19 h 24"/>
                <a:gd name="T22" fmla="*/ 15 w 38"/>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4">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5" name="Freeform 159"/>
            <p:cNvSpPr/>
            <p:nvPr/>
          </p:nvSpPr>
          <p:spPr bwMode="auto">
            <a:xfrm>
              <a:off x="8488363" y="1252538"/>
              <a:ext cx="46038" cy="41275"/>
            </a:xfrm>
            <a:custGeom>
              <a:avLst/>
              <a:gdLst>
                <a:gd name="T0" fmla="*/ 17 w 17"/>
                <a:gd name="T1" fmla="*/ 15 h 15"/>
                <a:gd name="T2" fmla="*/ 4 w 17"/>
                <a:gd name="T3" fmla="*/ 6 h 15"/>
                <a:gd name="T4" fmla="*/ 5 w 17"/>
                <a:gd name="T5" fmla="*/ 3 h 15"/>
                <a:gd name="T6" fmla="*/ 17 w 17"/>
                <a:gd name="T7" fmla="*/ 10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6" name="Freeform 160"/>
            <p:cNvSpPr/>
            <p:nvPr/>
          </p:nvSpPr>
          <p:spPr bwMode="auto">
            <a:xfrm>
              <a:off x="8755063" y="1185863"/>
              <a:ext cx="109538" cy="66675"/>
            </a:xfrm>
            <a:custGeom>
              <a:avLst/>
              <a:gdLst>
                <a:gd name="T0" fmla="*/ 2 w 41"/>
                <a:gd name="T1" fmla="*/ 3 h 25"/>
                <a:gd name="T2" fmla="*/ 8 w 41"/>
                <a:gd name="T3" fmla="*/ 14 h 25"/>
                <a:gd name="T4" fmla="*/ 13 w 41"/>
                <a:gd name="T5" fmla="*/ 16 h 25"/>
                <a:gd name="T6" fmla="*/ 22 w 41"/>
                <a:gd name="T7" fmla="*/ 22 h 25"/>
                <a:gd name="T8" fmla="*/ 27 w 41"/>
                <a:gd name="T9" fmla="*/ 24 h 25"/>
                <a:gd name="T10" fmla="*/ 33 w 41"/>
                <a:gd name="T11" fmla="*/ 23 h 25"/>
                <a:gd name="T12" fmla="*/ 38 w 41"/>
                <a:gd name="T13" fmla="*/ 20 h 25"/>
                <a:gd name="T14" fmla="*/ 40 w 41"/>
                <a:gd name="T15" fmla="*/ 16 h 25"/>
                <a:gd name="T16" fmla="*/ 37 w 41"/>
                <a:gd name="T17" fmla="*/ 14 h 25"/>
                <a:gd name="T18" fmla="*/ 25 w 41"/>
                <a:gd name="T19" fmla="*/ 11 h 25"/>
                <a:gd name="T20" fmla="*/ 13 w 41"/>
                <a:gd name="T21" fmla="*/ 5 h 25"/>
                <a:gd name="T22" fmla="*/ 9 w 41"/>
                <a:gd name="T23" fmla="*/ 3 h 25"/>
                <a:gd name="T24" fmla="*/ 2 w 41"/>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7" name="Freeform 161"/>
            <p:cNvSpPr/>
            <p:nvPr/>
          </p:nvSpPr>
          <p:spPr bwMode="auto">
            <a:xfrm>
              <a:off x="9567863" y="1404938"/>
              <a:ext cx="111125" cy="46038"/>
            </a:xfrm>
            <a:custGeom>
              <a:avLst/>
              <a:gdLst>
                <a:gd name="T0" fmla="*/ 7 w 42"/>
                <a:gd name="T1" fmla="*/ 4 h 17"/>
                <a:gd name="T2" fmla="*/ 3 w 42"/>
                <a:gd name="T3" fmla="*/ 8 h 17"/>
                <a:gd name="T4" fmla="*/ 13 w 42"/>
                <a:gd name="T5" fmla="*/ 12 h 17"/>
                <a:gd name="T6" fmla="*/ 24 w 42"/>
                <a:gd name="T7" fmla="*/ 16 h 17"/>
                <a:gd name="T8" fmla="*/ 33 w 42"/>
                <a:gd name="T9" fmla="*/ 12 h 17"/>
                <a:gd name="T10" fmla="*/ 41 w 42"/>
                <a:gd name="T11" fmla="*/ 13 h 17"/>
                <a:gd name="T12" fmla="*/ 39 w 42"/>
                <a:gd name="T13" fmla="*/ 7 h 17"/>
                <a:gd name="T14" fmla="*/ 30 w 42"/>
                <a:gd name="T15" fmla="*/ 2 h 17"/>
                <a:gd name="T16" fmla="*/ 25 w 42"/>
                <a:gd name="T17" fmla="*/ 2 h 17"/>
                <a:gd name="T18" fmla="*/ 9 w 42"/>
                <a:gd name="T19" fmla="*/ 0 h 17"/>
                <a:gd name="T20" fmla="*/ 7 w 42"/>
                <a:gd name="T2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17">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8" name="Freeform 162"/>
            <p:cNvSpPr/>
            <p:nvPr/>
          </p:nvSpPr>
          <p:spPr bwMode="auto">
            <a:xfrm>
              <a:off x="10475913" y="1951038"/>
              <a:ext cx="60325" cy="114300"/>
            </a:xfrm>
            <a:custGeom>
              <a:avLst/>
              <a:gdLst>
                <a:gd name="T0" fmla="*/ 6 w 23"/>
                <a:gd name="T1" fmla="*/ 0 h 43"/>
                <a:gd name="T2" fmla="*/ 4 w 23"/>
                <a:gd name="T3" fmla="*/ 8 h 43"/>
                <a:gd name="T4" fmla="*/ 4 w 23"/>
                <a:gd name="T5" fmla="*/ 13 h 43"/>
                <a:gd name="T6" fmla="*/ 6 w 23"/>
                <a:gd name="T7" fmla="*/ 24 h 43"/>
                <a:gd name="T8" fmla="*/ 6 w 23"/>
                <a:gd name="T9" fmla="*/ 28 h 43"/>
                <a:gd name="T10" fmla="*/ 5 w 23"/>
                <a:gd name="T11" fmla="*/ 37 h 43"/>
                <a:gd name="T12" fmla="*/ 13 w 23"/>
                <a:gd name="T13" fmla="*/ 38 h 43"/>
                <a:gd name="T14" fmla="*/ 15 w 23"/>
                <a:gd name="T15" fmla="*/ 33 h 43"/>
                <a:gd name="T16" fmla="*/ 22 w 23"/>
                <a:gd name="T17" fmla="*/ 29 h 43"/>
                <a:gd name="T18" fmla="*/ 20 w 23"/>
                <a:gd name="T19" fmla="*/ 23 h 43"/>
                <a:gd name="T20" fmla="*/ 14 w 23"/>
                <a:gd name="T21" fmla="*/ 5 h 43"/>
                <a:gd name="T22" fmla="*/ 6 w 23"/>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4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69" name="Freeform 163"/>
            <p:cNvSpPr/>
            <p:nvPr/>
          </p:nvSpPr>
          <p:spPr bwMode="auto">
            <a:xfrm>
              <a:off x="10464800" y="2085976"/>
              <a:ext cx="42863" cy="33338"/>
            </a:xfrm>
            <a:custGeom>
              <a:avLst/>
              <a:gdLst>
                <a:gd name="T0" fmla="*/ 11 w 16"/>
                <a:gd name="T1" fmla="*/ 0 h 12"/>
                <a:gd name="T2" fmla="*/ 2 w 16"/>
                <a:gd name="T3" fmla="*/ 4 h 12"/>
                <a:gd name="T4" fmla="*/ 13 w 16"/>
                <a:gd name="T5" fmla="*/ 9 h 12"/>
                <a:gd name="T6" fmla="*/ 16 w 16"/>
                <a:gd name="T7" fmla="*/ 6 h 12"/>
                <a:gd name="T8" fmla="*/ 11 w 16"/>
                <a:gd name="T9" fmla="*/ 0 h 12"/>
              </a:gdLst>
              <a:ahLst/>
              <a:cxnLst>
                <a:cxn ang="0">
                  <a:pos x="T0" y="T1"/>
                </a:cxn>
                <a:cxn ang="0">
                  <a:pos x="T2" y="T3"/>
                </a:cxn>
                <a:cxn ang="0">
                  <a:pos x="T4" y="T5"/>
                </a:cxn>
                <a:cxn ang="0">
                  <a:pos x="T6" y="T7"/>
                </a:cxn>
                <a:cxn ang="0">
                  <a:pos x="T8" y="T9"/>
                </a:cxn>
              </a:cxnLst>
              <a:rect l="0" t="0" r="r" b="b"/>
              <a:pathLst>
                <a:path w="16" h="12">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0" name="Freeform 164"/>
            <p:cNvSpPr/>
            <p:nvPr/>
          </p:nvSpPr>
          <p:spPr bwMode="auto">
            <a:xfrm>
              <a:off x="10445750" y="2124076"/>
              <a:ext cx="74613" cy="58738"/>
            </a:xfrm>
            <a:custGeom>
              <a:avLst/>
              <a:gdLst>
                <a:gd name="T0" fmla="*/ 3 w 28"/>
                <a:gd name="T1" fmla="*/ 2 h 22"/>
                <a:gd name="T2" fmla="*/ 27 w 28"/>
                <a:gd name="T3" fmla="*/ 1 h 22"/>
                <a:gd name="T4" fmla="*/ 22 w 28"/>
                <a:gd name="T5" fmla="*/ 8 h 22"/>
                <a:gd name="T6" fmla="*/ 12 w 28"/>
                <a:gd name="T7" fmla="*/ 9 h 22"/>
                <a:gd name="T8" fmla="*/ 10 w 28"/>
                <a:gd name="T9" fmla="*/ 20 h 22"/>
                <a:gd name="T10" fmla="*/ 1 w 28"/>
                <a:gd name="T11" fmla="*/ 10 h 22"/>
                <a:gd name="T12" fmla="*/ 3 w 28"/>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8" h="22">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1" name="Freeform 165"/>
            <p:cNvSpPr/>
            <p:nvPr/>
          </p:nvSpPr>
          <p:spPr bwMode="auto">
            <a:xfrm>
              <a:off x="10085388" y="1993901"/>
              <a:ext cx="46038" cy="39688"/>
            </a:xfrm>
            <a:custGeom>
              <a:avLst/>
              <a:gdLst>
                <a:gd name="T0" fmla="*/ 17 w 17"/>
                <a:gd name="T1" fmla="*/ 15 h 15"/>
                <a:gd name="T2" fmla="*/ 13 w 17"/>
                <a:gd name="T3" fmla="*/ 1 h 15"/>
                <a:gd name="T4" fmla="*/ 1 w 17"/>
                <a:gd name="T5" fmla="*/ 2 h 15"/>
                <a:gd name="T6" fmla="*/ 10 w 17"/>
                <a:gd name="T7" fmla="*/ 12 h 15"/>
                <a:gd name="T8" fmla="*/ 17 w 17"/>
                <a:gd name="T9" fmla="*/ 15 h 15"/>
              </a:gdLst>
              <a:ahLst/>
              <a:cxnLst>
                <a:cxn ang="0">
                  <a:pos x="T0" y="T1"/>
                </a:cxn>
                <a:cxn ang="0">
                  <a:pos x="T2" y="T3"/>
                </a:cxn>
                <a:cxn ang="0">
                  <a:pos x="T4" y="T5"/>
                </a:cxn>
                <a:cxn ang="0">
                  <a:pos x="T6" y="T7"/>
                </a:cxn>
                <a:cxn ang="0">
                  <a:pos x="T8" y="T9"/>
                </a:cxn>
              </a:cxnLst>
              <a:rect l="0" t="0" r="r" b="b"/>
              <a:pathLst>
                <a:path w="17" h="15">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2" name="Freeform 166"/>
            <p:cNvSpPr/>
            <p:nvPr/>
          </p:nvSpPr>
          <p:spPr bwMode="auto">
            <a:xfrm>
              <a:off x="9880600" y="1806576"/>
              <a:ext cx="114300" cy="44450"/>
            </a:xfrm>
            <a:custGeom>
              <a:avLst/>
              <a:gdLst>
                <a:gd name="T0" fmla="*/ 32 w 43"/>
                <a:gd name="T1" fmla="*/ 17 h 17"/>
                <a:gd name="T2" fmla="*/ 16 w 43"/>
                <a:gd name="T3" fmla="*/ 13 h 17"/>
                <a:gd name="T4" fmla="*/ 8 w 43"/>
                <a:gd name="T5" fmla="*/ 9 h 17"/>
                <a:gd name="T6" fmla="*/ 19 w 43"/>
                <a:gd name="T7" fmla="*/ 1 h 17"/>
                <a:gd name="T8" fmla="*/ 29 w 43"/>
                <a:gd name="T9" fmla="*/ 3 h 17"/>
                <a:gd name="T10" fmla="*/ 41 w 43"/>
                <a:gd name="T11" fmla="*/ 10 h 17"/>
                <a:gd name="T12" fmla="*/ 40 w 43"/>
                <a:gd name="T13" fmla="*/ 14 h 17"/>
                <a:gd name="T14" fmla="*/ 32 w 43"/>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3" name="Freeform 167"/>
            <p:cNvSpPr/>
            <p:nvPr/>
          </p:nvSpPr>
          <p:spPr bwMode="auto">
            <a:xfrm>
              <a:off x="10158413" y="2297113"/>
              <a:ext cx="58738" cy="46038"/>
            </a:xfrm>
            <a:custGeom>
              <a:avLst/>
              <a:gdLst>
                <a:gd name="T0" fmla="*/ 18 w 22"/>
                <a:gd name="T1" fmla="*/ 0 h 17"/>
                <a:gd name="T2" fmla="*/ 10 w 22"/>
                <a:gd name="T3" fmla="*/ 7 h 17"/>
                <a:gd name="T4" fmla="*/ 1 w 22"/>
                <a:gd name="T5" fmla="*/ 10 h 17"/>
                <a:gd name="T6" fmla="*/ 7 w 22"/>
                <a:gd name="T7" fmla="*/ 17 h 17"/>
                <a:gd name="T8" fmla="*/ 7 w 22"/>
                <a:gd name="T9" fmla="*/ 13 h 17"/>
                <a:gd name="T10" fmla="*/ 17 w 22"/>
                <a:gd name="T11" fmla="*/ 11 h 17"/>
                <a:gd name="T12" fmla="*/ 21 w 22"/>
                <a:gd name="T13" fmla="*/ 6 h 17"/>
                <a:gd name="T14" fmla="*/ 21 w 22"/>
                <a:gd name="T15" fmla="*/ 2 h 17"/>
                <a:gd name="T16" fmla="*/ 18 w 22"/>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7">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4" name="Freeform 168"/>
            <p:cNvSpPr/>
            <p:nvPr/>
          </p:nvSpPr>
          <p:spPr bwMode="auto">
            <a:xfrm>
              <a:off x="9999663" y="2343151"/>
              <a:ext cx="65088" cy="39688"/>
            </a:xfrm>
            <a:custGeom>
              <a:avLst/>
              <a:gdLst>
                <a:gd name="T0" fmla="*/ 16 w 24"/>
                <a:gd name="T1" fmla="*/ 12 h 15"/>
                <a:gd name="T2" fmla="*/ 9 w 24"/>
                <a:gd name="T3" fmla="*/ 15 h 15"/>
                <a:gd name="T4" fmla="*/ 1 w 24"/>
                <a:gd name="T5" fmla="*/ 10 h 15"/>
                <a:gd name="T6" fmla="*/ 8 w 24"/>
                <a:gd name="T7" fmla="*/ 5 h 15"/>
                <a:gd name="T8" fmla="*/ 14 w 24"/>
                <a:gd name="T9" fmla="*/ 5 h 15"/>
                <a:gd name="T10" fmla="*/ 16 w 24"/>
                <a:gd name="T11" fmla="*/ 12 h 15"/>
              </a:gdLst>
              <a:ahLst/>
              <a:cxnLst>
                <a:cxn ang="0">
                  <a:pos x="T0" y="T1"/>
                </a:cxn>
                <a:cxn ang="0">
                  <a:pos x="T2" y="T3"/>
                </a:cxn>
                <a:cxn ang="0">
                  <a:pos x="T4" y="T5"/>
                </a:cxn>
                <a:cxn ang="0">
                  <a:pos x="T6" y="T7"/>
                </a:cxn>
                <a:cxn ang="0">
                  <a:pos x="T8" y="T9"/>
                </a:cxn>
                <a:cxn ang="0">
                  <a:pos x="T10" y="T11"/>
                </a:cxn>
              </a:cxnLst>
              <a:rect l="0" t="0" r="r" b="b"/>
              <a:pathLst>
                <a:path w="24" h="15">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5" name="Freeform 169"/>
            <p:cNvSpPr/>
            <p:nvPr/>
          </p:nvSpPr>
          <p:spPr bwMode="auto">
            <a:xfrm>
              <a:off x="9931400" y="2378076"/>
              <a:ext cx="55563" cy="20638"/>
            </a:xfrm>
            <a:custGeom>
              <a:avLst/>
              <a:gdLst>
                <a:gd name="T0" fmla="*/ 21 w 21"/>
                <a:gd name="T1" fmla="*/ 6 h 8"/>
                <a:gd name="T2" fmla="*/ 8 w 21"/>
                <a:gd name="T3" fmla="*/ 6 h 8"/>
                <a:gd name="T4" fmla="*/ 3 w 21"/>
                <a:gd name="T5" fmla="*/ 1 h 8"/>
                <a:gd name="T6" fmla="*/ 12 w 21"/>
                <a:gd name="T7" fmla="*/ 1 h 8"/>
                <a:gd name="T8" fmla="*/ 20 w 21"/>
                <a:gd name="T9" fmla="*/ 2 h 8"/>
                <a:gd name="T10" fmla="*/ 21 w 21"/>
                <a:gd name="T11" fmla="*/ 6 h 8"/>
              </a:gdLst>
              <a:ahLst/>
              <a:cxnLst>
                <a:cxn ang="0">
                  <a:pos x="T0" y="T1"/>
                </a:cxn>
                <a:cxn ang="0">
                  <a:pos x="T2" y="T3"/>
                </a:cxn>
                <a:cxn ang="0">
                  <a:pos x="T4" y="T5"/>
                </a:cxn>
                <a:cxn ang="0">
                  <a:pos x="T6" y="T7"/>
                </a:cxn>
                <a:cxn ang="0">
                  <a:pos x="T8" y="T9"/>
                </a:cxn>
                <a:cxn ang="0">
                  <a:pos x="T10" y="T11"/>
                </a:cxn>
              </a:cxnLst>
              <a:rect l="0" t="0" r="r" b="b"/>
              <a:pathLst>
                <a:path w="21" h="8">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6" name="Freeform 170"/>
            <p:cNvSpPr/>
            <p:nvPr/>
          </p:nvSpPr>
          <p:spPr bwMode="auto">
            <a:xfrm>
              <a:off x="9847263" y="2379663"/>
              <a:ext cx="46038" cy="26988"/>
            </a:xfrm>
            <a:custGeom>
              <a:avLst/>
              <a:gdLst>
                <a:gd name="T0" fmla="*/ 10 w 17"/>
                <a:gd name="T1" fmla="*/ 10 h 10"/>
                <a:gd name="T2" fmla="*/ 3 w 17"/>
                <a:gd name="T3" fmla="*/ 1 h 10"/>
                <a:gd name="T4" fmla="*/ 15 w 17"/>
                <a:gd name="T5" fmla="*/ 5 h 10"/>
                <a:gd name="T6" fmla="*/ 10 w 17"/>
                <a:gd name="T7" fmla="*/ 10 h 10"/>
              </a:gdLst>
              <a:ahLst/>
              <a:cxnLst>
                <a:cxn ang="0">
                  <a:pos x="T0" y="T1"/>
                </a:cxn>
                <a:cxn ang="0">
                  <a:pos x="T2" y="T3"/>
                </a:cxn>
                <a:cxn ang="0">
                  <a:pos x="T4" y="T5"/>
                </a:cxn>
                <a:cxn ang="0">
                  <a:pos x="T6" y="T7"/>
                </a:cxn>
              </a:cxnLst>
              <a:rect l="0" t="0" r="r" b="b"/>
              <a:pathLst>
                <a:path w="17" h="10">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7" name="Freeform 171"/>
            <p:cNvSpPr/>
            <p:nvPr/>
          </p:nvSpPr>
          <p:spPr bwMode="auto">
            <a:xfrm>
              <a:off x="9485313" y="2174876"/>
              <a:ext cx="63500" cy="61913"/>
            </a:xfrm>
            <a:custGeom>
              <a:avLst/>
              <a:gdLst>
                <a:gd name="T0" fmla="*/ 20 w 24"/>
                <a:gd name="T1" fmla="*/ 23 h 23"/>
                <a:gd name="T2" fmla="*/ 5 w 24"/>
                <a:gd name="T3" fmla="*/ 16 h 23"/>
                <a:gd name="T4" fmla="*/ 5 w 24"/>
                <a:gd name="T5" fmla="*/ 5 h 23"/>
                <a:gd name="T6" fmla="*/ 14 w 24"/>
                <a:gd name="T7" fmla="*/ 17 h 23"/>
                <a:gd name="T8" fmla="*/ 24 w 24"/>
                <a:gd name="T9" fmla="*/ 23 h 23"/>
                <a:gd name="T10" fmla="*/ 20 w 24"/>
                <a:gd name="T11" fmla="*/ 23 h 23"/>
              </a:gdLst>
              <a:ahLst/>
              <a:cxnLst>
                <a:cxn ang="0">
                  <a:pos x="T0" y="T1"/>
                </a:cxn>
                <a:cxn ang="0">
                  <a:pos x="T2" y="T3"/>
                </a:cxn>
                <a:cxn ang="0">
                  <a:pos x="T4" y="T5"/>
                </a:cxn>
                <a:cxn ang="0">
                  <a:pos x="T6" y="T7"/>
                </a:cxn>
                <a:cxn ang="0">
                  <a:pos x="T8" y="T9"/>
                </a:cxn>
                <a:cxn ang="0">
                  <a:pos x="T10" y="T11"/>
                </a:cxn>
              </a:cxnLst>
              <a:rect l="0" t="0" r="r" b="b"/>
              <a:pathLst>
                <a:path w="24" h="23">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8" name="Freeform 172"/>
            <p:cNvSpPr/>
            <p:nvPr/>
          </p:nvSpPr>
          <p:spPr bwMode="auto">
            <a:xfrm>
              <a:off x="9544050" y="2206626"/>
              <a:ext cx="50800" cy="39688"/>
            </a:xfrm>
            <a:custGeom>
              <a:avLst/>
              <a:gdLst>
                <a:gd name="T0" fmla="*/ 12 w 19"/>
                <a:gd name="T1" fmla="*/ 15 h 15"/>
                <a:gd name="T2" fmla="*/ 15 w 19"/>
                <a:gd name="T3" fmla="*/ 10 h 15"/>
                <a:gd name="T4" fmla="*/ 7 w 19"/>
                <a:gd name="T5" fmla="*/ 6 h 15"/>
                <a:gd name="T6" fmla="*/ 2 w 19"/>
                <a:gd name="T7" fmla="*/ 2 h 15"/>
                <a:gd name="T8" fmla="*/ 7 w 19"/>
                <a:gd name="T9" fmla="*/ 11 h 15"/>
                <a:gd name="T10" fmla="*/ 12 w 19"/>
                <a:gd name="T11" fmla="*/ 15 h 15"/>
              </a:gdLst>
              <a:ahLst/>
              <a:cxnLst>
                <a:cxn ang="0">
                  <a:pos x="T0" y="T1"/>
                </a:cxn>
                <a:cxn ang="0">
                  <a:pos x="T2" y="T3"/>
                </a:cxn>
                <a:cxn ang="0">
                  <a:pos x="T4" y="T5"/>
                </a:cxn>
                <a:cxn ang="0">
                  <a:pos x="T6" y="T7"/>
                </a:cxn>
                <a:cxn ang="0">
                  <a:pos x="T8" y="T9"/>
                </a:cxn>
                <a:cxn ang="0">
                  <a:pos x="T10" y="T11"/>
                </a:cxn>
              </a:cxnLst>
              <a:rect l="0" t="0" r="r" b="b"/>
              <a:pathLst>
                <a:path w="19" h="15">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79" name="Freeform 173"/>
            <p:cNvSpPr/>
            <p:nvPr/>
          </p:nvSpPr>
          <p:spPr bwMode="auto">
            <a:xfrm>
              <a:off x="8923338" y="2244726"/>
              <a:ext cx="147638" cy="330200"/>
            </a:xfrm>
            <a:custGeom>
              <a:avLst/>
              <a:gdLst>
                <a:gd name="T0" fmla="*/ 28 w 55"/>
                <a:gd name="T1" fmla="*/ 123 h 124"/>
                <a:gd name="T2" fmla="*/ 23 w 55"/>
                <a:gd name="T3" fmla="*/ 109 h 124"/>
                <a:gd name="T4" fmla="*/ 17 w 55"/>
                <a:gd name="T5" fmla="*/ 80 h 124"/>
                <a:gd name="T6" fmla="*/ 13 w 55"/>
                <a:gd name="T7" fmla="*/ 65 h 124"/>
                <a:gd name="T8" fmla="*/ 7 w 55"/>
                <a:gd name="T9" fmla="*/ 47 h 124"/>
                <a:gd name="T10" fmla="*/ 2 w 55"/>
                <a:gd name="T11" fmla="*/ 18 h 124"/>
                <a:gd name="T12" fmla="*/ 1 w 55"/>
                <a:gd name="T13" fmla="*/ 0 h 124"/>
                <a:gd name="T14" fmla="*/ 12 w 55"/>
                <a:gd name="T15" fmla="*/ 9 h 124"/>
                <a:gd name="T16" fmla="*/ 21 w 55"/>
                <a:gd name="T17" fmla="*/ 41 h 124"/>
                <a:gd name="T18" fmla="*/ 26 w 55"/>
                <a:gd name="T19" fmla="*/ 55 h 124"/>
                <a:gd name="T20" fmla="*/ 31 w 55"/>
                <a:gd name="T21" fmla="*/ 58 h 124"/>
                <a:gd name="T22" fmla="*/ 35 w 55"/>
                <a:gd name="T23" fmla="*/ 67 h 124"/>
                <a:gd name="T24" fmla="*/ 33 w 55"/>
                <a:gd name="T25" fmla="*/ 71 h 124"/>
                <a:gd name="T26" fmla="*/ 45 w 55"/>
                <a:gd name="T27" fmla="*/ 79 h 124"/>
                <a:gd name="T28" fmla="*/ 50 w 55"/>
                <a:gd name="T29" fmla="*/ 88 h 124"/>
                <a:gd name="T30" fmla="*/ 39 w 55"/>
                <a:gd name="T31" fmla="*/ 86 h 124"/>
                <a:gd name="T32" fmla="*/ 32 w 55"/>
                <a:gd name="T33" fmla="*/ 80 h 124"/>
                <a:gd name="T34" fmla="*/ 29 w 55"/>
                <a:gd name="T35" fmla="*/ 81 h 124"/>
                <a:gd name="T36" fmla="*/ 29 w 55"/>
                <a:gd name="T37" fmla="*/ 90 h 124"/>
                <a:gd name="T38" fmla="*/ 30 w 55"/>
                <a:gd name="T39" fmla="*/ 104 h 124"/>
                <a:gd name="T40" fmla="*/ 35 w 55"/>
                <a:gd name="T41" fmla="*/ 113 h 124"/>
                <a:gd name="T42" fmla="*/ 40 w 55"/>
                <a:gd name="T43" fmla="*/ 118 h 124"/>
                <a:gd name="T44" fmla="*/ 43 w 55"/>
                <a:gd name="T45" fmla="*/ 123 h 124"/>
                <a:gd name="T46" fmla="*/ 33 w 55"/>
                <a:gd name="T47" fmla="*/ 122 h 124"/>
                <a:gd name="T48" fmla="*/ 28 w 55"/>
                <a:gd name="T4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4">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0" name="Freeform 174"/>
            <p:cNvSpPr/>
            <p:nvPr/>
          </p:nvSpPr>
          <p:spPr bwMode="auto">
            <a:xfrm>
              <a:off x="8963025" y="2543176"/>
              <a:ext cx="276225" cy="198438"/>
            </a:xfrm>
            <a:custGeom>
              <a:avLst/>
              <a:gdLst>
                <a:gd name="T0" fmla="*/ 39 w 103"/>
                <a:gd name="T1" fmla="*/ 39 h 74"/>
                <a:gd name="T2" fmla="*/ 23 w 103"/>
                <a:gd name="T3" fmla="*/ 30 h 74"/>
                <a:gd name="T4" fmla="*/ 14 w 103"/>
                <a:gd name="T5" fmla="*/ 22 h 74"/>
                <a:gd name="T6" fmla="*/ 7 w 103"/>
                <a:gd name="T7" fmla="*/ 25 h 74"/>
                <a:gd name="T8" fmla="*/ 13 w 103"/>
                <a:gd name="T9" fmla="*/ 35 h 74"/>
                <a:gd name="T10" fmla="*/ 13 w 103"/>
                <a:gd name="T11" fmla="*/ 40 h 74"/>
                <a:gd name="T12" fmla="*/ 10 w 103"/>
                <a:gd name="T13" fmla="*/ 48 h 74"/>
                <a:gd name="T14" fmla="*/ 6 w 103"/>
                <a:gd name="T15" fmla="*/ 51 h 74"/>
                <a:gd name="T16" fmla="*/ 3 w 103"/>
                <a:gd name="T17" fmla="*/ 55 h 74"/>
                <a:gd name="T18" fmla="*/ 8 w 103"/>
                <a:gd name="T19" fmla="*/ 65 h 74"/>
                <a:gd name="T20" fmla="*/ 3 w 103"/>
                <a:gd name="T21" fmla="*/ 70 h 74"/>
                <a:gd name="T22" fmla="*/ 10 w 103"/>
                <a:gd name="T23" fmla="*/ 72 h 74"/>
                <a:gd name="T24" fmla="*/ 16 w 103"/>
                <a:gd name="T25" fmla="*/ 66 h 74"/>
                <a:gd name="T26" fmla="*/ 20 w 103"/>
                <a:gd name="T27" fmla="*/ 59 h 74"/>
                <a:gd name="T28" fmla="*/ 28 w 103"/>
                <a:gd name="T29" fmla="*/ 60 h 74"/>
                <a:gd name="T30" fmla="*/ 32 w 103"/>
                <a:gd name="T31" fmla="*/ 62 h 74"/>
                <a:gd name="T32" fmla="*/ 39 w 103"/>
                <a:gd name="T33" fmla="*/ 65 h 74"/>
                <a:gd name="T34" fmla="*/ 40 w 103"/>
                <a:gd name="T35" fmla="*/ 60 h 74"/>
                <a:gd name="T36" fmla="*/ 48 w 103"/>
                <a:gd name="T37" fmla="*/ 54 h 74"/>
                <a:gd name="T38" fmla="*/ 56 w 103"/>
                <a:gd name="T39" fmla="*/ 53 h 74"/>
                <a:gd name="T40" fmla="*/ 56 w 103"/>
                <a:gd name="T41" fmla="*/ 44 h 74"/>
                <a:gd name="T42" fmla="*/ 53 w 103"/>
                <a:gd name="T43" fmla="*/ 39 h 74"/>
                <a:gd name="T44" fmla="*/ 74 w 103"/>
                <a:gd name="T45" fmla="*/ 32 h 74"/>
                <a:gd name="T46" fmla="*/ 85 w 103"/>
                <a:gd name="T47" fmla="*/ 28 h 74"/>
                <a:gd name="T48" fmla="*/ 90 w 103"/>
                <a:gd name="T49" fmla="*/ 15 h 74"/>
                <a:gd name="T50" fmla="*/ 102 w 103"/>
                <a:gd name="T51" fmla="*/ 8 h 74"/>
                <a:gd name="T52" fmla="*/ 96 w 103"/>
                <a:gd name="T53" fmla="*/ 5 h 74"/>
                <a:gd name="T54" fmla="*/ 81 w 103"/>
                <a:gd name="T55" fmla="*/ 18 h 74"/>
                <a:gd name="T56" fmla="*/ 67 w 103"/>
                <a:gd name="T57" fmla="*/ 27 h 74"/>
                <a:gd name="T58" fmla="*/ 58 w 103"/>
                <a:gd name="T59" fmla="*/ 34 h 74"/>
                <a:gd name="T60" fmla="*/ 41 w 103"/>
                <a:gd name="T61" fmla="*/ 36 h 74"/>
                <a:gd name="T62" fmla="*/ 39 w 103"/>
                <a:gd name="T63"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74">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1" name="Freeform 175"/>
            <p:cNvSpPr/>
            <p:nvPr/>
          </p:nvSpPr>
          <p:spPr bwMode="auto">
            <a:xfrm>
              <a:off x="8755063" y="2735263"/>
              <a:ext cx="320675" cy="360363"/>
            </a:xfrm>
            <a:custGeom>
              <a:avLst/>
              <a:gdLst>
                <a:gd name="T0" fmla="*/ 98 w 120"/>
                <a:gd name="T1" fmla="*/ 0 h 135"/>
                <a:gd name="T2" fmla="*/ 91 w 120"/>
                <a:gd name="T3" fmla="*/ 6 h 135"/>
                <a:gd name="T4" fmla="*/ 85 w 120"/>
                <a:gd name="T5" fmla="*/ 12 h 135"/>
                <a:gd name="T6" fmla="*/ 89 w 120"/>
                <a:gd name="T7" fmla="*/ 29 h 135"/>
                <a:gd name="T8" fmla="*/ 92 w 120"/>
                <a:gd name="T9" fmla="*/ 41 h 135"/>
                <a:gd name="T10" fmla="*/ 86 w 120"/>
                <a:gd name="T11" fmla="*/ 45 h 135"/>
                <a:gd name="T12" fmla="*/ 81 w 120"/>
                <a:gd name="T13" fmla="*/ 51 h 135"/>
                <a:gd name="T14" fmla="*/ 78 w 120"/>
                <a:gd name="T15" fmla="*/ 55 h 135"/>
                <a:gd name="T16" fmla="*/ 70 w 120"/>
                <a:gd name="T17" fmla="*/ 48 h 135"/>
                <a:gd name="T18" fmla="*/ 65 w 120"/>
                <a:gd name="T19" fmla="*/ 55 h 135"/>
                <a:gd name="T20" fmla="*/ 63 w 120"/>
                <a:gd name="T21" fmla="*/ 60 h 135"/>
                <a:gd name="T22" fmla="*/ 60 w 120"/>
                <a:gd name="T23" fmla="*/ 66 h 135"/>
                <a:gd name="T24" fmla="*/ 51 w 120"/>
                <a:gd name="T25" fmla="*/ 72 h 135"/>
                <a:gd name="T26" fmla="*/ 49 w 120"/>
                <a:gd name="T27" fmla="*/ 77 h 135"/>
                <a:gd name="T28" fmla="*/ 28 w 120"/>
                <a:gd name="T29" fmla="*/ 79 h 135"/>
                <a:gd name="T30" fmla="*/ 21 w 120"/>
                <a:gd name="T31" fmla="*/ 84 h 135"/>
                <a:gd name="T32" fmla="*/ 18 w 120"/>
                <a:gd name="T33" fmla="*/ 90 h 135"/>
                <a:gd name="T34" fmla="*/ 14 w 120"/>
                <a:gd name="T35" fmla="*/ 99 h 135"/>
                <a:gd name="T36" fmla="*/ 2 w 120"/>
                <a:gd name="T37" fmla="*/ 101 h 135"/>
                <a:gd name="T38" fmla="*/ 6 w 120"/>
                <a:gd name="T39" fmla="*/ 109 h 135"/>
                <a:gd name="T40" fmla="*/ 17 w 120"/>
                <a:gd name="T41" fmla="*/ 115 h 135"/>
                <a:gd name="T42" fmla="*/ 21 w 120"/>
                <a:gd name="T43" fmla="*/ 129 h 135"/>
                <a:gd name="T44" fmla="*/ 21 w 120"/>
                <a:gd name="T45" fmla="*/ 130 h 135"/>
                <a:gd name="T46" fmla="*/ 30 w 120"/>
                <a:gd name="T47" fmla="*/ 120 h 135"/>
                <a:gd name="T48" fmla="*/ 36 w 120"/>
                <a:gd name="T49" fmla="*/ 100 h 135"/>
                <a:gd name="T50" fmla="*/ 46 w 120"/>
                <a:gd name="T51" fmla="*/ 103 h 135"/>
                <a:gd name="T52" fmla="*/ 55 w 120"/>
                <a:gd name="T53" fmla="*/ 93 h 135"/>
                <a:gd name="T54" fmla="*/ 58 w 120"/>
                <a:gd name="T55" fmla="*/ 93 h 135"/>
                <a:gd name="T56" fmla="*/ 65 w 120"/>
                <a:gd name="T57" fmla="*/ 98 h 135"/>
                <a:gd name="T58" fmla="*/ 78 w 120"/>
                <a:gd name="T59" fmla="*/ 90 h 135"/>
                <a:gd name="T60" fmla="*/ 77 w 120"/>
                <a:gd name="T61" fmla="*/ 81 h 135"/>
                <a:gd name="T62" fmla="*/ 84 w 120"/>
                <a:gd name="T63" fmla="*/ 78 h 135"/>
                <a:gd name="T64" fmla="*/ 91 w 120"/>
                <a:gd name="T65" fmla="*/ 84 h 135"/>
                <a:gd name="T66" fmla="*/ 112 w 120"/>
                <a:gd name="T67" fmla="*/ 80 h 135"/>
                <a:gd name="T68" fmla="*/ 108 w 120"/>
                <a:gd name="T69" fmla="*/ 67 h 135"/>
                <a:gd name="T70" fmla="*/ 111 w 120"/>
                <a:gd name="T71" fmla="*/ 61 h 135"/>
                <a:gd name="T72" fmla="*/ 108 w 120"/>
                <a:gd name="T73" fmla="*/ 42 h 135"/>
                <a:gd name="T74" fmla="*/ 117 w 120"/>
                <a:gd name="T75" fmla="*/ 33 h 135"/>
                <a:gd name="T76" fmla="*/ 117 w 120"/>
                <a:gd name="T77" fmla="*/ 27 h 135"/>
                <a:gd name="T78" fmla="*/ 109 w 120"/>
                <a:gd name="T79" fmla="*/ 11 h 135"/>
                <a:gd name="T80" fmla="*/ 101 w 120"/>
                <a:gd name="T81" fmla="*/ 4 h 135"/>
                <a:gd name="T82" fmla="*/ 98 w 120"/>
                <a:gd name="T8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35">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2" name="Freeform 176"/>
            <p:cNvSpPr/>
            <p:nvPr/>
          </p:nvSpPr>
          <p:spPr bwMode="auto">
            <a:xfrm>
              <a:off x="8555038" y="3227388"/>
              <a:ext cx="61913" cy="95250"/>
            </a:xfrm>
            <a:custGeom>
              <a:avLst/>
              <a:gdLst>
                <a:gd name="T0" fmla="*/ 15 w 23"/>
                <a:gd name="T1" fmla="*/ 0 h 36"/>
                <a:gd name="T2" fmla="*/ 5 w 23"/>
                <a:gd name="T3" fmla="*/ 11 h 36"/>
                <a:gd name="T4" fmla="*/ 13 w 23"/>
                <a:gd name="T5" fmla="*/ 34 h 36"/>
                <a:gd name="T6" fmla="*/ 16 w 23"/>
                <a:gd name="T7" fmla="*/ 29 h 36"/>
                <a:gd name="T8" fmla="*/ 20 w 23"/>
                <a:gd name="T9" fmla="*/ 24 h 36"/>
                <a:gd name="T10" fmla="*/ 21 w 23"/>
                <a:gd name="T11" fmla="*/ 17 h 36"/>
                <a:gd name="T12" fmla="*/ 20 w 23"/>
                <a:gd name="T13" fmla="*/ 10 h 36"/>
                <a:gd name="T14" fmla="*/ 15 w 23"/>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6">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3" name="Freeform 177"/>
            <p:cNvSpPr/>
            <p:nvPr/>
          </p:nvSpPr>
          <p:spPr bwMode="auto">
            <a:xfrm>
              <a:off x="8667750" y="3227388"/>
              <a:ext cx="50800" cy="42863"/>
            </a:xfrm>
            <a:custGeom>
              <a:avLst/>
              <a:gdLst>
                <a:gd name="T0" fmla="*/ 1 w 19"/>
                <a:gd name="T1" fmla="*/ 12 h 16"/>
                <a:gd name="T2" fmla="*/ 17 w 19"/>
                <a:gd name="T3" fmla="*/ 11 h 16"/>
                <a:gd name="T4" fmla="*/ 14 w 19"/>
                <a:gd name="T5" fmla="*/ 3 h 16"/>
                <a:gd name="T6" fmla="*/ 4 w 19"/>
                <a:gd name="T7" fmla="*/ 10 h 16"/>
                <a:gd name="T8" fmla="*/ 1 w 19"/>
                <a:gd name="T9" fmla="*/ 12 h 16"/>
              </a:gdLst>
              <a:ahLst/>
              <a:cxnLst>
                <a:cxn ang="0">
                  <a:pos x="T0" y="T1"/>
                </a:cxn>
                <a:cxn ang="0">
                  <a:pos x="T2" y="T3"/>
                </a:cxn>
                <a:cxn ang="0">
                  <a:pos x="T4" y="T5"/>
                </a:cxn>
                <a:cxn ang="0">
                  <a:pos x="T6" y="T7"/>
                </a:cxn>
                <a:cxn ang="0">
                  <a:pos x="T8" y="T9"/>
                </a:cxn>
              </a:cxnLst>
              <a:rect l="0" t="0" r="r" b="b"/>
              <a:pathLst>
                <a:path w="19" h="16">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4" name="Freeform 178"/>
            <p:cNvSpPr/>
            <p:nvPr/>
          </p:nvSpPr>
          <p:spPr bwMode="auto">
            <a:xfrm>
              <a:off x="8758238" y="3179763"/>
              <a:ext cx="23813" cy="23813"/>
            </a:xfrm>
            <a:custGeom>
              <a:avLst/>
              <a:gdLst>
                <a:gd name="T0" fmla="*/ 3 w 9"/>
                <a:gd name="T1" fmla="*/ 9 h 9"/>
                <a:gd name="T2" fmla="*/ 9 w 9"/>
                <a:gd name="T3" fmla="*/ 5 h 9"/>
                <a:gd name="T4" fmla="*/ 3 w 9"/>
                <a:gd name="T5" fmla="*/ 1 h 9"/>
                <a:gd name="T6" fmla="*/ 3 w 9"/>
                <a:gd name="T7" fmla="*/ 9 h 9"/>
              </a:gdLst>
              <a:ahLst/>
              <a:cxnLst>
                <a:cxn ang="0">
                  <a:pos x="T0" y="T1"/>
                </a:cxn>
                <a:cxn ang="0">
                  <a:pos x="T2" y="T3"/>
                </a:cxn>
                <a:cxn ang="0">
                  <a:pos x="T4" y="T5"/>
                </a:cxn>
                <a:cxn ang="0">
                  <a:pos x="T6" y="T7"/>
                </a:cxn>
              </a:cxnLst>
              <a:rect l="0" t="0" r="r" b="b"/>
              <a:pathLst>
                <a:path w="9" h="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5" name="Freeform 179"/>
            <p:cNvSpPr/>
            <p:nvPr/>
          </p:nvSpPr>
          <p:spPr bwMode="auto">
            <a:xfrm>
              <a:off x="8763000" y="3136901"/>
              <a:ext cx="49213" cy="34925"/>
            </a:xfrm>
            <a:custGeom>
              <a:avLst/>
              <a:gdLst>
                <a:gd name="T0" fmla="*/ 16 w 18"/>
                <a:gd name="T1" fmla="*/ 13 h 13"/>
                <a:gd name="T2" fmla="*/ 4 w 18"/>
                <a:gd name="T3" fmla="*/ 9 h 13"/>
                <a:gd name="T4" fmla="*/ 6 w 18"/>
                <a:gd name="T5" fmla="*/ 2 h 13"/>
                <a:gd name="T6" fmla="*/ 16 w 18"/>
                <a:gd name="T7" fmla="*/ 5 h 13"/>
                <a:gd name="T8" fmla="*/ 16 w 18"/>
                <a:gd name="T9" fmla="*/ 13 h 13"/>
              </a:gdLst>
              <a:ahLst/>
              <a:cxnLst>
                <a:cxn ang="0">
                  <a:pos x="T0" y="T1"/>
                </a:cxn>
                <a:cxn ang="0">
                  <a:pos x="T2" y="T3"/>
                </a:cxn>
                <a:cxn ang="0">
                  <a:pos x="T4" y="T5"/>
                </a:cxn>
                <a:cxn ang="0">
                  <a:pos x="T6" y="T7"/>
                </a:cxn>
                <a:cxn ang="0">
                  <a:pos x="T8" y="T9"/>
                </a:cxn>
              </a:cxnLst>
              <a:rect l="0" t="0" r="r" b="b"/>
              <a:pathLst>
                <a:path w="18" h="13">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6" name="Freeform 180"/>
            <p:cNvSpPr/>
            <p:nvPr/>
          </p:nvSpPr>
          <p:spPr bwMode="auto">
            <a:xfrm>
              <a:off x="8605838" y="3408363"/>
              <a:ext cx="136525" cy="168275"/>
            </a:xfrm>
            <a:custGeom>
              <a:avLst/>
              <a:gdLst>
                <a:gd name="T0" fmla="*/ 19 w 51"/>
                <a:gd name="T1" fmla="*/ 38 h 63"/>
                <a:gd name="T2" fmla="*/ 19 w 51"/>
                <a:gd name="T3" fmla="*/ 29 h 63"/>
                <a:gd name="T4" fmla="*/ 28 w 51"/>
                <a:gd name="T5" fmla="*/ 22 h 63"/>
                <a:gd name="T6" fmla="*/ 20 w 51"/>
                <a:gd name="T7" fmla="*/ 5 h 63"/>
                <a:gd name="T8" fmla="*/ 12 w 51"/>
                <a:gd name="T9" fmla="*/ 2 h 63"/>
                <a:gd name="T10" fmla="*/ 3 w 51"/>
                <a:gd name="T11" fmla="*/ 14 h 63"/>
                <a:gd name="T12" fmla="*/ 2 w 51"/>
                <a:gd name="T13" fmla="*/ 21 h 63"/>
                <a:gd name="T14" fmla="*/ 1 w 51"/>
                <a:gd name="T15" fmla="*/ 25 h 63"/>
                <a:gd name="T16" fmla="*/ 9 w 51"/>
                <a:gd name="T17" fmla="*/ 34 h 63"/>
                <a:gd name="T18" fmla="*/ 7 w 51"/>
                <a:gd name="T19" fmla="*/ 41 h 63"/>
                <a:gd name="T20" fmla="*/ 14 w 51"/>
                <a:gd name="T21" fmla="*/ 47 h 63"/>
                <a:gd name="T22" fmla="*/ 12 w 51"/>
                <a:gd name="T23" fmla="*/ 53 h 63"/>
                <a:gd name="T24" fmla="*/ 12 w 51"/>
                <a:gd name="T25" fmla="*/ 55 h 63"/>
                <a:gd name="T26" fmla="*/ 24 w 51"/>
                <a:gd name="T27" fmla="*/ 62 h 63"/>
                <a:gd name="T28" fmla="*/ 19 w 51"/>
                <a:gd name="T29" fmla="*/ 54 h 63"/>
                <a:gd name="T30" fmla="*/ 27 w 51"/>
                <a:gd name="T31" fmla="*/ 50 h 63"/>
                <a:gd name="T32" fmla="*/ 47 w 51"/>
                <a:gd name="T33" fmla="*/ 63 h 63"/>
                <a:gd name="T34" fmla="*/ 49 w 51"/>
                <a:gd name="T35" fmla="*/ 59 h 63"/>
                <a:gd name="T36" fmla="*/ 48 w 51"/>
                <a:gd name="T37" fmla="*/ 50 h 63"/>
                <a:gd name="T38" fmla="*/ 44 w 51"/>
                <a:gd name="T39" fmla="*/ 48 h 63"/>
                <a:gd name="T40" fmla="*/ 34 w 51"/>
                <a:gd name="T41" fmla="*/ 45 h 63"/>
                <a:gd name="T42" fmla="*/ 27 w 51"/>
                <a:gd name="T43" fmla="*/ 44 h 63"/>
                <a:gd name="T44" fmla="*/ 19 w 51"/>
                <a:gd name="T45"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3">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7" name="Freeform 181"/>
            <p:cNvSpPr/>
            <p:nvPr/>
          </p:nvSpPr>
          <p:spPr bwMode="auto">
            <a:xfrm>
              <a:off x="8680450" y="3641726"/>
              <a:ext cx="168275" cy="111125"/>
            </a:xfrm>
            <a:custGeom>
              <a:avLst/>
              <a:gdLst>
                <a:gd name="T0" fmla="*/ 44 w 63"/>
                <a:gd name="T1" fmla="*/ 0 h 42"/>
                <a:gd name="T2" fmla="*/ 31 w 63"/>
                <a:gd name="T3" fmla="*/ 13 h 42"/>
                <a:gd name="T4" fmla="*/ 23 w 63"/>
                <a:gd name="T5" fmla="*/ 11 h 42"/>
                <a:gd name="T6" fmla="*/ 14 w 63"/>
                <a:gd name="T7" fmla="*/ 14 h 42"/>
                <a:gd name="T8" fmla="*/ 13 w 63"/>
                <a:gd name="T9" fmla="*/ 20 h 42"/>
                <a:gd name="T10" fmla="*/ 6 w 63"/>
                <a:gd name="T11" fmla="*/ 29 h 42"/>
                <a:gd name="T12" fmla="*/ 26 w 63"/>
                <a:gd name="T13" fmla="*/ 26 h 42"/>
                <a:gd name="T14" fmla="*/ 35 w 63"/>
                <a:gd name="T15" fmla="*/ 29 h 42"/>
                <a:gd name="T16" fmla="*/ 43 w 63"/>
                <a:gd name="T17" fmla="*/ 39 h 42"/>
                <a:gd name="T18" fmla="*/ 53 w 63"/>
                <a:gd name="T19" fmla="*/ 40 h 42"/>
                <a:gd name="T20" fmla="*/ 52 w 63"/>
                <a:gd name="T21" fmla="*/ 30 h 42"/>
                <a:gd name="T22" fmla="*/ 61 w 63"/>
                <a:gd name="T23" fmla="*/ 25 h 42"/>
                <a:gd name="T24" fmla="*/ 62 w 63"/>
                <a:gd name="T25" fmla="*/ 15 h 42"/>
                <a:gd name="T26" fmla="*/ 54 w 63"/>
                <a:gd name="T27" fmla="*/ 7 h 42"/>
                <a:gd name="T28" fmla="*/ 44 w 63"/>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8" name="Freeform 182"/>
            <p:cNvSpPr/>
            <p:nvPr/>
          </p:nvSpPr>
          <p:spPr bwMode="auto">
            <a:xfrm>
              <a:off x="8366125" y="3705226"/>
              <a:ext cx="298450" cy="274638"/>
            </a:xfrm>
            <a:custGeom>
              <a:avLst/>
              <a:gdLst>
                <a:gd name="T0" fmla="*/ 94 w 112"/>
                <a:gd name="T1" fmla="*/ 29 h 103"/>
                <a:gd name="T2" fmla="*/ 97 w 112"/>
                <a:gd name="T3" fmla="*/ 42 h 103"/>
                <a:gd name="T4" fmla="*/ 107 w 112"/>
                <a:gd name="T5" fmla="*/ 51 h 103"/>
                <a:gd name="T6" fmla="*/ 102 w 112"/>
                <a:gd name="T7" fmla="*/ 58 h 103"/>
                <a:gd name="T8" fmla="*/ 94 w 112"/>
                <a:gd name="T9" fmla="*/ 67 h 103"/>
                <a:gd name="T10" fmla="*/ 99 w 112"/>
                <a:gd name="T11" fmla="*/ 83 h 103"/>
                <a:gd name="T12" fmla="*/ 91 w 112"/>
                <a:gd name="T13" fmla="*/ 84 h 103"/>
                <a:gd name="T14" fmla="*/ 89 w 112"/>
                <a:gd name="T15" fmla="*/ 88 h 103"/>
                <a:gd name="T16" fmla="*/ 91 w 112"/>
                <a:gd name="T17" fmla="*/ 100 h 103"/>
                <a:gd name="T18" fmla="*/ 82 w 112"/>
                <a:gd name="T19" fmla="*/ 101 h 103"/>
                <a:gd name="T20" fmla="*/ 65 w 112"/>
                <a:gd name="T21" fmla="*/ 101 h 103"/>
                <a:gd name="T22" fmla="*/ 49 w 112"/>
                <a:gd name="T23" fmla="*/ 96 h 103"/>
                <a:gd name="T24" fmla="*/ 36 w 112"/>
                <a:gd name="T25" fmla="*/ 95 h 103"/>
                <a:gd name="T26" fmla="*/ 22 w 112"/>
                <a:gd name="T27" fmla="*/ 88 h 103"/>
                <a:gd name="T28" fmla="*/ 9 w 112"/>
                <a:gd name="T29" fmla="*/ 81 h 103"/>
                <a:gd name="T30" fmla="*/ 2 w 112"/>
                <a:gd name="T31" fmla="*/ 67 h 103"/>
                <a:gd name="T32" fmla="*/ 9 w 112"/>
                <a:gd name="T33" fmla="*/ 47 h 103"/>
                <a:gd name="T34" fmla="*/ 23 w 112"/>
                <a:gd name="T35" fmla="*/ 57 h 103"/>
                <a:gd name="T36" fmla="*/ 37 w 112"/>
                <a:gd name="T37" fmla="*/ 43 h 103"/>
                <a:gd name="T38" fmla="*/ 56 w 112"/>
                <a:gd name="T39" fmla="*/ 30 h 103"/>
                <a:gd name="T40" fmla="*/ 61 w 112"/>
                <a:gd name="T41" fmla="*/ 27 h 103"/>
                <a:gd name="T42" fmla="*/ 65 w 112"/>
                <a:gd name="T43" fmla="*/ 15 h 103"/>
                <a:gd name="T44" fmla="*/ 76 w 112"/>
                <a:gd name="T45" fmla="*/ 3 h 103"/>
                <a:gd name="T46" fmla="*/ 102 w 112"/>
                <a:gd name="T47" fmla="*/ 15 h 103"/>
                <a:gd name="T48" fmla="*/ 94 w 112"/>
                <a:gd name="T49" fmla="*/ 2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103">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89" name="Freeform 183"/>
            <p:cNvSpPr/>
            <p:nvPr/>
          </p:nvSpPr>
          <p:spPr bwMode="auto">
            <a:xfrm>
              <a:off x="9009063" y="3881438"/>
              <a:ext cx="644525" cy="273050"/>
            </a:xfrm>
            <a:custGeom>
              <a:avLst/>
              <a:gdLst>
                <a:gd name="T0" fmla="*/ 35 w 241"/>
                <a:gd name="T1" fmla="*/ 39 h 102"/>
                <a:gd name="T2" fmla="*/ 70 w 241"/>
                <a:gd name="T3" fmla="*/ 45 h 102"/>
                <a:gd name="T4" fmla="*/ 93 w 241"/>
                <a:gd name="T5" fmla="*/ 59 h 102"/>
                <a:gd name="T6" fmla="*/ 95 w 241"/>
                <a:gd name="T7" fmla="*/ 68 h 102"/>
                <a:gd name="T8" fmla="*/ 87 w 241"/>
                <a:gd name="T9" fmla="*/ 78 h 102"/>
                <a:gd name="T10" fmla="*/ 99 w 241"/>
                <a:gd name="T11" fmla="*/ 81 h 102"/>
                <a:gd name="T12" fmla="*/ 117 w 241"/>
                <a:gd name="T13" fmla="*/ 79 h 102"/>
                <a:gd name="T14" fmla="*/ 133 w 241"/>
                <a:gd name="T15" fmla="*/ 87 h 102"/>
                <a:gd name="T16" fmla="*/ 139 w 241"/>
                <a:gd name="T17" fmla="*/ 89 h 102"/>
                <a:gd name="T18" fmla="*/ 150 w 241"/>
                <a:gd name="T19" fmla="*/ 86 h 102"/>
                <a:gd name="T20" fmla="*/ 162 w 241"/>
                <a:gd name="T21" fmla="*/ 77 h 102"/>
                <a:gd name="T22" fmla="*/ 184 w 241"/>
                <a:gd name="T23" fmla="*/ 80 h 102"/>
                <a:gd name="T24" fmla="*/ 194 w 241"/>
                <a:gd name="T25" fmla="*/ 91 h 102"/>
                <a:gd name="T26" fmla="*/ 219 w 241"/>
                <a:gd name="T27" fmla="*/ 102 h 102"/>
                <a:gd name="T28" fmla="*/ 236 w 241"/>
                <a:gd name="T29" fmla="*/ 102 h 102"/>
                <a:gd name="T30" fmla="*/ 238 w 241"/>
                <a:gd name="T31" fmla="*/ 94 h 102"/>
                <a:gd name="T32" fmla="*/ 230 w 241"/>
                <a:gd name="T33" fmla="*/ 91 h 102"/>
                <a:gd name="T34" fmla="*/ 206 w 241"/>
                <a:gd name="T35" fmla="*/ 81 h 102"/>
                <a:gd name="T36" fmla="*/ 194 w 241"/>
                <a:gd name="T37" fmla="*/ 70 h 102"/>
                <a:gd name="T38" fmla="*/ 192 w 241"/>
                <a:gd name="T39" fmla="*/ 62 h 102"/>
                <a:gd name="T40" fmla="*/ 190 w 241"/>
                <a:gd name="T41" fmla="*/ 60 h 102"/>
                <a:gd name="T42" fmla="*/ 170 w 241"/>
                <a:gd name="T43" fmla="*/ 44 h 102"/>
                <a:gd name="T44" fmla="*/ 153 w 241"/>
                <a:gd name="T45" fmla="*/ 37 h 102"/>
                <a:gd name="T46" fmla="*/ 119 w 241"/>
                <a:gd name="T47" fmla="*/ 25 h 102"/>
                <a:gd name="T48" fmla="*/ 95 w 241"/>
                <a:gd name="T49" fmla="*/ 19 h 102"/>
                <a:gd name="T50" fmla="*/ 67 w 241"/>
                <a:gd name="T51" fmla="*/ 14 h 102"/>
                <a:gd name="T52" fmla="*/ 61 w 241"/>
                <a:gd name="T53" fmla="*/ 23 h 102"/>
                <a:gd name="T54" fmla="*/ 52 w 241"/>
                <a:gd name="T55" fmla="*/ 33 h 102"/>
                <a:gd name="T56" fmla="*/ 41 w 241"/>
                <a:gd name="T57" fmla="*/ 28 h 102"/>
                <a:gd name="T58" fmla="*/ 39 w 241"/>
                <a:gd name="T59" fmla="*/ 19 h 102"/>
                <a:gd name="T60" fmla="*/ 28 w 241"/>
                <a:gd name="T61" fmla="*/ 10 h 102"/>
                <a:gd name="T62" fmla="*/ 2 w 241"/>
                <a:gd name="T63" fmla="*/ 6 h 102"/>
                <a:gd name="T64" fmla="*/ 8 w 241"/>
                <a:gd name="T65" fmla="*/ 15 h 102"/>
                <a:gd name="T66" fmla="*/ 23 w 241"/>
                <a:gd name="T67" fmla="*/ 23 h 102"/>
                <a:gd name="T68" fmla="*/ 28 w 241"/>
                <a:gd name="T69" fmla="*/ 26 h 102"/>
                <a:gd name="T70" fmla="*/ 21 w 241"/>
                <a:gd name="T71" fmla="*/ 30 h 102"/>
                <a:gd name="T72" fmla="*/ 35 w 241"/>
                <a:gd name="T73"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1" h="102">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0" name="Freeform 184"/>
            <p:cNvSpPr/>
            <p:nvPr/>
          </p:nvSpPr>
          <p:spPr bwMode="auto">
            <a:xfrm>
              <a:off x="9115425" y="4006851"/>
              <a:ext cx="53975" cy="46038"/>
            </a:xfrm>
            <a:custGeom>
              <a:avLst/>
              <a:gdLst>
                <a:gd name="T0" fmla="*/ 8 w 20"/>
                <a:gd name="T1" fmla="*/ 0 h 17"/>
                <a:gd name="T2" fmla="*/ 2 w 20"/>
                <a:gd name="T3" fmla="*/ 8 h 17"/>
                <a:gd name="T4" fmla="*/ 5 w 20"/>
                <a:gd name="T5" fmla="*/ 17 h 17"/>
                <a:gd name="T6" fmla="*/ 15 w 20"/>
                <a:gd name="T7" fmla="*/ 15 h 17"/>
                <a:gd name="T8" fmla="*/ 18 w 20"/>
                <a:gd name="T9" fmla="*/ 11 h 17"/>
                <a:gd name="T10" fmla="*/ 8 w 20"/>
                <a:gd name="T11" fmla="*/ 0 h 17"/>
              </a:gdLst>
              <a:ahLst/>
              <a:cxnLst>
                <a:cxn ang="0">
                  <a:pos x="T0" y="T1"/>
                </a:cxn>
                <a:cxn ang="0">
                  <a:pos x="T2" y="T3"/>
                </a:cxn>
                <a:cxn ang="0">
                  <a:pos x="T4" y="T5"/>
                </a:cxn>
                <a:cxn ang="0">
                  <a:pos x="T6" y="T7"/>
                </a:cxn>
                <a:cxn ang="0">
                  <a:pos x="T8" y="T9"/>
                </a:cxn>
                <a:cxn ang="0">
                  <a:pos x="T10" y="T11"/>
                </a:cxn>
              </a:cxnLst>
              <a:rect l="0" t="0" r="r" b="b"/>
              <a:pathLst>
                <a:path w="20" h="17">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1" name="Freeform 185"/>
            <p:cNvSpPr/>
            <p:nvPr/>
          </p:nvSpPr>
          <p:spPr bwMode="auto">
            <a:xfrm>
              <a:off x="8836025" y="4089401"/>
              <a:ext cx="117475" cy="65088"/>
            </a:xfrm>
            <a:custGeom>
              <a:avLst/>
              <a:gdLst>
                <a:gd name="T0" fmla="*/ 10 w 44"/>
                <a:gd name="T1" fmla="*/ 21 h 24"/>
                <a:gd name="T2" fmla="*/ 33 w 44"/>
                <a:gd name="T3" fmla="*/ 7 h 24"/>
                <a:gd name="T4" fmla="*/ 37 w 44"/>
                <a:gd name="T5" fmla="*/ 1 h 24"/>
                <a:gd name="T6" fmla="*/ 16 w 44"/>
                <a:gd name="T7" fmla="*/ 1 h 24"/>
                <a:gd name="T8" fmla="*/ 5 w 44"/>
                <a:gd name="T9" fmla="*/ 10 h 24"/>
                <a:gd name="T10" fmla="*/ 1 w 44"/>
                <a:gd name="T11" fmla="*/ 13 h 24"/>
                <a:gd name="T12" fmla="*/ 10 w 44"/>
                <a:gd name="T13" fmla="*/ 21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2" name="Freeform 186"/>
            <p:cNvSpPr/>
            <p:nvPr/>
          </p:nvSpPr>
          <p:spPr bwMode="auto">
            <a:xfrm>
              <a:off x="8704263" y="4113213"/>
              <a:ext cx="80963" cy="33338"/>
            </a:xfrm>
            <a:custGeom>
              <a:avLst/>
              <a:gdLst>
                <a:gd name="T0" fmla="*/ 20 w 30"/>
                <a:gd name="T1" fmla="*/ 11 h 12"/>
                <a:gd name="T2" fmla="*/ 0 w 30"/>
                <a:gd name="T3" fmla="*/ 4 h 12"/>
                <a:gd name="T4" fmla="*/ 9 w 30"/>
                <a:gd name="T5" fmla="*/ 1 h 12"/>
                <a:gd name="T6" fmla="*/ 20 w 30"/>
                <a:gd name="T7" fmla="*/ 11 h 12"/>
              </a:gdLst>
              <a:ahLst/>
              <a:cxnLst>
                <a:cxn ang="0">
                  <a:pos x="T0" y="T1"/>
                </a:cxn>
                <a:cxn ang="0">
                  <a:pos x="T2" y="T3"/>
                </a:cxn>
                <a:cxn ang="0">
                  <a:pos x="T4" y="T5"/>
                </a:cxn>
                <a:cxn ang="0">
                  <a:pos x="T6" y="T7"/>
                </a:cxn>
              </a:cxnLst>
              <a:rect l="0" t="0" r="r" b="b"/>
              <a:pathLst>
                <a:path w="30" h="12">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3" name="Freeform 187"/>
            <p:cNvSpPr/>
            <p:nvPr/>
          </p:nvSpPr>
          <p:spPr bwMode="auto">
            <a:xfrm>
              <a:off x="8293100" y="4029076"/>
              <a:ext cx="536575" cy="82550"/>
            </a:xfrm>
            <a:custGeom>
              <a:avLst/>
              <a:gdLst>
                <a:gd name="T0" fmla="*/ 18 w 201"/>
                <a:gd name="T1" fmla="*/ 1 h 31"/>
                <a:gd name="T2" fmla="*/ 5 w 201"/>
                <a:gd name="T3" fmla="*/ 13 h 31"/>
                <a:gd name="T4" fmla="*/ 27 w 201"/>
                <a:gd name="T5" fmla="*/ 20 h 31"/>
                <a:gd name="T6" fmla="*/ 55 w 201"/>
                <a:gd name="T7" fmla="*/ 23 h 31"/>
                <a:gd name="T8" fmla="*/ 80 w 201"/>
                <a:gd name="T9" fmla="*/ 25 h 31"/>
                <a:gd name="T10" fmla="*/ 92 w 201"/>
                <a:gd name="T11" fmla="*/ 28 h 31"/>
                <a:gd name="T12" fmla="*/ 117 w 201"/>
                <a:gd name="T13" fmla="*/ 28 h 31"/>
                <a:gd name="T14" fmla="*/ 130 w 201"/>
                <a:gd name="T15" fmla="*/ 30 h 31"/>
                <a:gd name="T16" fmla="*/ 143 w 201"/>
                <a:gd name="T17" fmla="*/ 29 h 31"/>
                <a:gd name="T18" fmla="*/ 177 w 201"/>
                <a:gd name="T19" fmla="*/ 28 h 31"/>
                <a:gd name="T20" fmla="*/ 189 w 201"/>
                <a:gd name="T21" fmla="*/ 29 h 31"/>
                <a:gd name="T22" fmla="*/ 200 w 201"/>
                <a:gd name="T23" fmla="*/ 25 h 31"/>
                <a:gd name="T24" fmla="*/ 172 w 201"/>
                <a:gd name="T25" fmla="*/ 27 h 31"/>
                <a:gd name="T26" fmla="*/ 153 w 201"/>
                <a:gd name="T27" fmla="*/ 24 h 31"/>
                <a:gd name="T28" fmla="*/ 130 w 201"/>
                <a:gd name="T29" fmla="*/ 24 h 31"/>
                <a:gd name="T30" fmla="*/ 122 w 201"/>
                <a:gd name="T31" fmla="*/ 24 h 31"/>
                <a:gd name="T32" fmla="*/ 98 w 201"/>
                <a:gd name="T33" fmla="*/ 17 h 31"/>
                <a:gd name="T34" fmla="*/ 91 w 201"/>
                <a:gd name="T35" fmla="*/ 11 h 31"/>
                <a:gd name="T36" fmla="*/ 77 w 201"/>
                <a:gd name="T37" fmla="*/ 12 h 31"/>
                <a:gd name="T38" fmla="*/ 67 w 201"/>
                <a:gd name="T39" fmla="*/ 10 h 31"/>
                <a:gd name="T40" fmla="*/ 43 w 201"/>
                <a:gd name="T41" fmla="*/ 7 h 31"/>
                <a:gd name="T42" fmla="*/ 27 w 201"/>
                <a:gd name="T43" fmla="*/ 3 h 31"/>
                <a:gd name="T44" fmla="*/ 18 w 201"/>
                <a:gd name="T4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3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4" name="Freeform 188"/>
            <p:cNvSpPr/>
            <p:nvPr/>
          </p:nvSpPr>
          <p:spPr bwMode="auto">
            <a:xfrm>
              <a:off x="7967663" y="3748088"/>
              <a:ext cx="365125" cy="290513"/>
            </a:xfrm>
            <a:custGeom>
              <a:avLst/>
              <a:gdLst>
                <a:gd name="T0" fmla="*/ 122 w 137"/>
                <a:gd name="T1" fmla="*/ 103 h 109"/>
                <a:gd name="T2" fmla="*/ 101 w 137"/>
                <a:gd name="T3" fmla="*/ 94 h 109"/>
                <a:gd name="T4" fmla="*/ 79 w 137"/>
                <a:gd name="T5" fmla="*/ 81 h 109"/>
                <a:gd name="T6" fmla="*/ 51 w 137"/>
                <a:gd name="T7" fmla="*/ 47 h 109"/>
                <a:gd name="T8" fmla="*/ 27 w 137"/>
                <a:gd name="T9" fmla="*/ 30 h 109"/>
                <a:gd name="T10" fmla="*/ 0 w 137"/>
                <a:gd name="T11" fmla="*/ 4 h 109"/>
                <a:gd name="T12" fmla="*/ 23 w 137"/>
                <a:gd name="T13" fmla="*/ 1 h 109"/>
                <a:gd name="T14" fmla="*/ 52 w 137"/>
                <a:gd name="T15" fmla="*/ 24 h 109"/>
                <a:gd name="T16" fmla="*/ 117 w 137"/>
                <a:gd name="T17" fmla="*/ 66 h 109"/>
                <a:gd name="T18" fmla="*/ 123 w 137"/>
                <a:gd name="T19" fmla="*/ 87 h 109"/>
                <a:gd name="T20" fmla="*/ 122 w 137"/>
                <a:gd name="T21"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09">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5" name="Freeform 189"/>
            <p:cNvSpPr/>
            <p:nvPr/>
          </p:nvSpPr>
          <p:spPr bwMode="auto">
            <a:xfrm>
              <a:off x="7500938" y="3651251"/>
              <a:ext cx="111125" cy="92075"/>
            </a:xfrm>
            <a:custGeom>
              <a:avLst/>
              <a:gdLst>
                <a:gd name="T0" fmla="*/ 11 w 42"/>
                <a:gd name="T1" fmla="*/ 0 h 34"/>
                <a:gd name="T2" fmla="*/ 6 w 42"/>
                <a:gd name="T3" fmla="*/ 15 h 34"/>
                <a:gd name="T4" fmla="*/ 14 w 42"/>
                <a:gd name="T5" fmla="*/ 31 h 34"/>
                <a:gd name="T6" fmla="*/ 23 w 42"/>
                <a:gd name="T7" fmla="*/ 32 h 34"/>
                <a:gd name="T8" fmla="*/ 35 w 42"/>
                <a:gd name="T9" fmla="*/ 25 h 34"/>
                <a:gd name="T10" fmla="*/ 42 w 42"/>
                <a:gd name="T11" fmla="*/ 23 h 34"/>
                <a:gd name="T12" fmla="*/ 17 w 42"/>
                <a:gd name="T13" fmla="*/ 6 h 34"/>
                <a:gd name="T14" fmla="*/ 11 w 4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6" name="Freeform 190"/>
            <p:cNvSpPr/>
            <p:nvPr/>
          </p:nvSpPr>
          <p:spPr bwMode="auto">
            <a:xfrm>
              <a:off x="10390188" y="4995863"/>
              <a:ext cx="203200" cy="200025"/>
            </a:xfrm>
            <a:custGeom>
              <a:avLst/>
              <a:gdLst>
                <a:gd name="T0" fmla="*/ 14 w 76"/>
                <a:gd name="T1" fmla="*/ 69 h 75"/>
                <a:gd name="T2" fmla="*/ 37 w 76"/>
                <a:gd name="T3" fmla="*/ 74 h 75"/>
                <a:gd name="T4" fmla="*/ 57 w 76"/>
                <a:gd name="T5" fmla="*/ 62 h 75"/>
                <a:gd name="T6" fmla="*/ 57 w 76"/>
                <a:gd name="T7" fmla="*/ 48 h 75"/>
                <a:gd name="T8" fmla="*/ 71 w 76"/>
                <a:gd name="T9" fmla="*/ 33 h 75"/>
                <a:gd name="T10" fmla="*/ 72 w 76"/>
                <a:gd name="T11" fmla="*/ 20 h 75"/>
                <a:gd name="T12" fmla="*/ 69 w 76"/>
                <a:gd name="T13" fmla="*/ 9 h 75"/>
                <a:gd name="T14" fmla="*/ 51 w 76"/>
                <a:gd name="T15" fmla="*/ 0 h 75"/>
                <a:gd name="T16" fmla="*/ 50 w 76"/>
                <a:gd name="T17" fmla="*/ 10 h 75"/>
                <a:gd name="T18" fmla="*/ 47 w 76"/>
                <a:gd name="T19" fmla="*/ 30 h 75"/>
                <a:gd name="T20" fmla="*/ 27 w 76"/>
                <a:gd name="T21" fmla="*/ 38 h 75"/>
                <a:gd name="T22" fmla="*/ 20 w 76"/>
                <a:gd name="T23" fmla="*/ 48 h 75"/>
                <a:gd name="T24" fmla="*/ 1 w 76"/>
                <a:gd name="T25" fmla="*/ 65 h 75"/>
                <a:gd name="T26" fmla="*/ 14 w 76"/>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5">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7" name="Freeform 191"/>
            <p:cNvSpPr/>
            <p:nvPr/>
          </p:nvSpPr>
          <p:spPr bwMode="auto">
            <a:xfrm>
              <a:off x="10475913" y="4795838"/>
              <a:ext cx="228600" cy="223838"/>
            </a:xfrm>
            <a:custGeom>
              <a:avLst/>
              <a:gdLst>
                <a:gd name="T0" fmla="*/ 57 w 86"/>
                <a:gd name="T1" fmla="*/ 80 h 84"/>
                <a:gd name="T2" fmla="*/ 51 w 86"/>
                <a:gd name="T3" fmla="*/ 68 h 84"/>
                <a:gd name="T4" fmla="*/ 40 w 86"/>
                <a:gd name="T5" fmla="*/ 61 h 84"/>
                <a:gd name="T6" fmla="*/ 32 w 86"/>
                <a:gd name="T7" fmla="*/ 53 h 84"/>
                <a:gd name="T8" fmla="*/ 45 w 86"/>
                <a:gd name="T9" fmla="*/ 51 h 84"/>
                <a:gd name="T10" fmla="*/ 34 w 86"/>
                <a:gd name="T11" fmla="*/ 34 h 84"/>
                <a:gd name="T12" fmla="*/ 0 w 86"/>
                <a:gd name="T13" fmla="*/ 0 h 84"/>
                <a:gd name="T14" fmla="*/ 32 w 86"/>
                <a:gd name="T15" fmla="*/ 17 h 84"/>
                <a:gd name="T16" fmla="*/ 57 w 86"/>
                <a:gd name="T17" fmla="*/ 35 h 84"/>
                <a:gd name="T18" fmla="*/ 70 w 86"/>
                <a:gd name="T19" fmla="*/ 43 h 84"/>
                <a:gd name="T20" fmla="*/ 79 w 86"/>
                <a:gd name="T21" fmla="*/ 34 h 84"/>
                <a:gd name="T22" fmla="*/ 80 w 86"/>
                <a:gd name="T23" fmla="*/ 43 h 84"/>
                <a:gd name="T24" fmla="*/ 80 w 86"/>
                <a:gd name="T25" fmla="*/ 57 h 84"/>
                <a:gd name="T26" fmla="*/ 69 w 86"/>
                <a:gd name="T27" fmla="*/ 59 h 84"/>
                <a:gd name="T28" fmla="*/ 69 w 86"/>
                <a:gd name="T29" fmla="*/ 66 h 84"/>
                <a:gd name="T30" fmla="*/ 57 w 86"/>
                <a:gd name="T3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8" name="Freeform 192"/>
            <p:cNvSpPr/>
            <p:nvPr/>
          </p:nvSpPr>
          <p:spPr bwMode="auto">
            <a:xfrm>
              <a:off x="8632825" y="4151313"/>
              <a:ext cx="1241425" cy="809625"/>
            </a:xfrm>
            <a:custGeom>
              <a:avLst/>
              <a:gdLst>
                <a:gd name="T0" fmla="*/ 254 w 465"/>
                <a:gd name="T1" fmla="*/ 230 h 303"/>
                <a:gd name="T2" fmla="*/ 211 w 465"/>
                <a:gd name="T3" fmla="*/ 217 h 303"/>
                <a:gd name="T4" fmla="*/ 146 w 465"/>
                <a:gd name="T5" fmla="*/ 232 h 303"/>
                <a:gd name="T6" fmla="*/ 126 w 465"/>
                <a:gd name="T7" fmla="*/ 244 h 303"/>
                <a:gd name="T8" fmla="*/ 106 w 465"/>
                <a:gd name="T9" fmla="*/ 244 h 303"/>
                <a:gd name="T10" fmla="*/ 88 w 465"/>
                <a:gd name="T11" fmla="*/ 251 h 303"/>
                <a:gd name="T12" fmla="*/ 77 w 465"/>
                <a:gd name="T13" fmla="*/ 256 h 303"/>
                <a:gd name="T14" fmla="*/ 45 w 465"/>
                <a:gd name="T15" fmla="*/ 248 h 303"/>
                <a:gd name="T16" fmla="*/ 38 w 465"/>
                <a:gd name="T17" fmla="*/ 232 h 303"/>
                <a:gd name="T18" fmla="*/ 27 w 465"/>
                <a:gd name="T19" fmla="*/ 201 h 303"/>
                <a:gd name="T20" fmla="*/ 14 w 465"/>
                <a:gd name="T21" fmla="*/ 180 h 303"/>
                <a:gd name="T22" fmla="*/ 0 w 465"/>
                <a:gd name="T23" fmla="*/ 155 h 303"/>
                <a:gd name="T24" fmla="*/ 5 w 465"/>
                <a:gd name="T25" fmla="*/ 145 h 303"/>
                <a:gd name="T26" fmla="*/ 11 w 465"/>
                <a:gd name="T27" fmla="*/ 108 h 303"/>
                <a:gd name="T28" fmla="*/ 80 w 465"/>
                <a:gd name="T29" fmla="*/ 65 h 303"/>
                <a:gd name="T30" fmla="*/ 96 w 465"/>
                <a:gd name="T31" fmla="*/ 59 h 303"/>
                <a:gd name="T32" fmla="*/ 104 w 465"/>
                <a:gd name="T33" fmla="*/ 38 h 303"/>
                <a:gd name="T34" fmla="*/ 145 w 465"/>
                <a:gd name="T35" fmla="*/ 41 h 303"/>
                <a:gd name="T36" fmla="*/ 152 w 465"/>
                <a:gd name="T37" fmla="*/ 30 h 303"/>
                <a:gd name="T38" fmla="*/ 166 w 465"/>
                <a:gd name="T39" fmla="*/ 16 h 303"/>
                <a:gd name="T40" fmla="*/ 171 w 465"/>
                <a:gd name="T41" fmla="*/ 6 h 303"/>
                <a:gd name="T42" fmla="*/ 200 w 465"/>
                <a:gd name="T43" fmla="*/ 11 h 303"/>
                <a:gd name="T44" fmla="*/ 230 w 465"/>
                <a:gd name="T45" fmla="*/ 16 h 303"/>
                <a:gd name="T46" fmla="*/ 234 w 465"/>
                <a:gd name="T47" fmla="*/ 47 h 303"/>
                <a:gd name="T48" fmla="*/ 266 w 465"/>
                <a:gd name="T49" fmla="*/ 64 h 303"/>
                <a:gd name="T50" fmla="*/ 290 w 465"/>
                <a:gd name="T51" fmla="*/ 59 h 303"/>
                <a:gd name="T52" fmla="*/ 282 w 465"/>
                <a:gd name="T53" fmla="*/ 12 h 303"/>
                <a:gd name="T54" fmla="*/ 288 w 465"/>
                <a:gd name="T55" fmla="*/ 1 h 303"/>
                <a:gd name="T56" fmla="*/ 310 w 465"/>
                <a:gd name="T57" fmla="*/ 29 h 303"/>
                <a:gd name="T58" fmla="*/ 337 w 465"/>
                <a:gd name="T59" fmla="*/ 51 h 303"/>
                <a:gd name="T60" fmla="*/ 348 w 465"/>
                <a:gd name="T61" fmla="*/ 75 h 303"/>
                <a:gd name="T62" fmla="*/ 372 w 465"/>
                <a:gd name="T63" fmla="*/ 91 h 303"/>
                <a:gd name="T64" fmla="*/ 406 w 465"/>
                <a:gd name="T65" fmla="*/ 118 h 303"/>
                <a:gd name="T66" fmla="*/ 430 w 465"/>
                <a:gd name="T67" fmla="*/ 133 h 303"/>
                <a:gd name="T68" fmla="*/ 456 w 465"/>
                <a:gd name="T69" fmla="*/ 189 h 303"/>
                <a:gd name="T70" fmla="*/ 456 w 465"/>
                <a:gd name="T71" fmla="*/ 228 h 303"/>
                <a:gd name="T72" fmla="*/ 444 w 465"/>
                <a:gd name="T73" fmla="*/ 265 h 303"/>
                <a:gd name="T74" fmla="*/ 420 w 465"/>
                <a:gd name="T75" fmla="*/ 281 h 303"/>
                <a:gd name="T76" fmla="*/ 410 w 465"/>
                <a:gd name="T77" fmla="*/ 296 h 303"/>
                <a:gd name="T78" fmla="*/ 391 w 465"/>
                <a:gd name="T79" fmla="*/ 283 h 303"/>
                <a:gd name="T80" fmla="*/ 373 w 465"/>
                <a:gd name="T81" fmla="*/ 298 h 303"/>
                <a:gd name="T82" fmla="*/ 341 w 465"/>
                <a:gd name="T83" fmla="*/ 286 h 303"/>
                <a:gd name="T84" fmla="*/ 324 w 465"/>
                <a:gd name="T85" fmla="*/ 259 h 303"/>
                <a:gd name="T86" fmla="*/ 296 w 465"/>
                <a:gd name="T87" fmla="*/ 259 h 303"/>
                <a:gd name="T88" fmla="*/ 269 w 465"/>
                <a:gd name="T89" fmla="*/ 25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303">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99" name="Freeform 193"/>
            <p:cNvSpPr/>
            <p:nvPr/>
          </p:nvSpPr>
          <p:spPr bwMode="auto">
            <a:xfrm>
              <a:off x="9653588" y="4995863"/>
              <a:ext cx="165100" cy="103188"/>
            </a:xfrm>
            <a:custGeom>
              <a:avLst/>
              <a:gdLst>
                <a:gd name="T0" fmla="*/ 37 w 62"/>
                <a:gd name="T1" fmla="*/ 11 h 39"/>
                <a:gd name="T2" fmla="*/ 9 w 62"/>
                <a:gd name="T3" fmla="*/ 3 h 39"/>
                <a:gd name="T4" fmla="*/ 13 w 62"/>
                <a:gd name="T5" fmla="*/ 17 h 39"/>
                <a:gd name="T6" fmla="*/ 25 w 62"/>
                <a:gd name="T7" fmla="*/ 27 h 39"/>
                <a:gd name="T8" fmla="*/ 36 w 62"/>
                <a:gd name="T9" fmla="*/ 38 h 39"/>
                <a:gd name="T10" fmla="*/ 55 w 62"/>
                <a:gd name="T11" fmla="*/ 31 h 39"/>
                <a:gd name="T12" fmla="*/ 57 w 62"/>
                <a:gd name="T13" fmla="*/ 11 h 39"/>
                <a:gd name="T14" fmla="*/ 49 w 62"/>
                <a:gd name="T15" fmla="*/ 2 h 39"/>
                <a:gd name="T16" fmla="*/ 37 w 62"/>
                <a:gd name="T1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9">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36632" y="2934508"/>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0259C55-695B-474F-A2CE-A777F978C7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CCB2C0-7DAC-4570-AC64-55CF3CE52CBA}" type="slidenum">
              <a:rPr lang="zh-CN" altLang="en-US" smtClean="0"/>
            </a:fld>
            <a:endParaRPr lang="zh-CN" altLang="en-US"/>
          </a:p>
        </p:txBody>
      </p:sp>
      <p:grpSp>
        <p:nvGrpSpPr>
          <p:cNvPr id="12" name="组合 11"/>
          <p:cNvGrpSpPr/>
          <p:nvPr userDrawn="1"/>
        </p:nvGrpSpPr>
        <p:grpSpPr>
          <a:xfrm>
            <a:off x="-36512" y="1667054"/>
            <a:ext cx="9252520" cy="904696"/>
            <a:chOff x="0" y="2222739"/>
            <a:chExt cx="9144000" cy="1206261"/>
          </a:xfrm>
        </p:grpSpPr>
        <p:sp>
          <p:nvSpPr>
            <p:cNvPr id="13" name="矩形 12"/>
            <p:cNvSpPr/>
            <p:nvPr/>
          </p:nvSpPr>
          <p:spPr>
            <a:xfrm>
              <a:off x="0" y="2222739"/>
              <a:ext cx="9144000" cy="120626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smtClean="0">
                <a:effectLst>
                  <a:outerShdw blurRad="60007" dist="200025" dir="15000000" sy="30000" kx="-1800000" algn="bl" rotWithShape="0">
                    <a:prstClr val="black">
                      <a:alpha val="32000"/>
                    </a:prstClr>
                  </a:outerShdw>
                </a:effectLst>
                <a:latin typeface="迷你简粗倩" panose="03000509000000000000" pitchFamily="65" charset="-122"/>
                <a:ea typeface="迷你简粗倩" panose="03000509000000000000" pitchFamily="65" charset="-122"/>
              </a:endParaRPr>
            </a:p>
          </p:txBody>
        </p:sp>
        <p:sp>
          <p:nvSpPr>
            <p:cNvPr id="14" name="矩形 13"/>
            <p:cNvSpPr/>
            <p:nvPr/>
          </p:nvSpPr>
          <p:spPr>
            <a:xfrm>
              <a:off x="683568" y="2222739"/>
              <a:ext cx="648072" cy="1206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14" idx="0"/>
            </p:cNvCxnSpPr>
            <p:nvPr/>
          </p:nvCxnSpPr>
          <p:spPr>
            <a:xfrm>
              <a:off x="1007604" y="2222739"/>
              <a:ext cx="0" cy="1206261"/>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100" name="建筑"/>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2459" b="49714"/>
          <a:stretch>
            <a:fillRect/>
          </a:stretch>
        </p:blipFill>
        <p:spPr bwMode="auto">
          <a:xfrm flipH="1">
            <a:off x="32177" y="3723878"/>
            <a:ext cx="9111822" cy="1136796"/>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0259C55-695B-474F-A2CE-A777F978C7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CCB2C0-7DAC-4570-AC64-55CF3CE52CB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0259C55-695B-474F-A2CE-A777F978C7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CCB2C0-7DAC-4570-AC64-55CF3CE52CB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0" name="Picture 139" descr="E:\2013.3.28\冲刺\冲刺-0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11742" y="0"/>
            <a:ext cx="9155741" cy="514350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553200" y="4677984"/>
            <a:ext cx="2133600" cy="273844"/>
          </a:xfrm>
        </p:spPr>
        <p:txBody>
          <a:bodyPr/>
          <a:lstStyle/>
          <a:p>
            <a:endParaRPr lang="zh-CN" altLang="en-US"/>
          </a:p>
        </p:txBody>
      </p:sp>
      <p:sp>
        <p:nvSpPr>
          <p:cNvPr id="7" name="矩形 6"/>
          <p:cNvSpPr/>
          <p:nvPr userDrawn="1"/>
        </p:nvSpPr>
        <p:spPr>
          <a:xfrm>
            <a:off x="-11741" y="411511"/>
            <a:ext cx="9192253" cy="594066"/>
          </a:xfrm>
          <a:prstGeom prst="rect">
            <a:avLst/>
          </a:prstGeom>
          <a:solidFill>
            <a:srgbClr val="92D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dirty="0" smtClean="0">
                <a:latin typeface="迷你简粗倩" panose="03000509000000000000" pitchFamily="65" charset="-122"/>
                <a:ea typeface="迷你简粗倩" panose="03000509000000000000" pitchFamily="65" charset="-122"/>
              </a:rPr>
              <a:t>        </a:t>
            </a:r>
            <a:endParaRPr lang="zh-CN" altLang="en-US" sz="3600" dirty="0" smtClean="0">
              <a:latin typeface="迷你简粗倩" panose="03000509000000000000" pitchFamily="65" charset="-122"/>
              <a:ea typeface="迷你简粗倩" panose="03000509000000000000" pitchFamily="65" charset="-122"/>
            </a:endParaRPr>
          </a:p>
        </p:txBody>
      </p:sp>
      <p:sp>
        <p:nvSpPr>
          <p:cNvPr id="8" name="矩形 7"/>
          <p:cNvSpPr/>
          <p:nvPr userDrawn="1"/>
        </p:nvSpPr>
        <p:spPr>
          <a:xfrm>
            <a:off x="672705" y="411511"/>
            <a:ext cx="370901" cy="594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userDrawn="1"/>
        </p:nvCxnSpPr>
        <p:spPr>
          <a:xfrm>
            <a:off x="-16634" y="4659982"/>
            <a:ext cx="9180512" cy="0"/>
          </a:xfrm>
          <a:prstGeom prst="line">
            <a:avLst/>
          </a:prstGeom>
          <a:ln w="57150">
            <a:solidFill>
              <a:srgbClr val="92D050"/>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6660232" y="4659982"/>
            <a:ext cx="309880" cy="398780"/>
          </a:xfrm>
          <a:prstGeom prst="rect">
            <a:avLst/>
          </a:prstGeom>
          <a:noFill/>
        </p:spPr>
        <p:txBody>
          <a:bodyPr wrap="none" rtlCol="0">
            <a:spAutoFit/>
          </a:bodyPr>
          <a:lstStyle/>
          <a:p>
            <a:pPr marL="0" algn="l" defTabSz="914400" rtl="0" eaLnBrk="1" latinLnBrk="0" hangingPunct="1"/>
            <a:endParaRPr lang="zh-CN" altLang="en-US" sz="2000" kern="1200" dirty="0">
              <a:solidFill>
                <a:schemeClr val="tx1">
                  <a:lumMod val="50000"/>
                  <a:lumOff val="50000"/>
                </a:schemeClr>
              </a:solidFill>
              <a:latin typeface="迷你简雪君" panose="02010604000101010101" pitchFamily="2" charset="-122"/>
              <a:ea typeface="迷你简雪君" panose="02010604000101010101" pitchFamily="2" charset="-122"/>
              <a:cs typeface="+mn-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10259C55-695B-474F-A2CE-A777F978C7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CCB2C0-7DAC-4570-AC64-55CF3CE52CB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0259C55-695B-474F-A2CE-A777F978C70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CCB2C0-7DAC-4570-AC64-55CF3CE52CB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0259C55-695B-474F-A2CE-A777F978C70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CCCB2C0-7DAC-4570-AC64-55CF3CE52CB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0259C55-695B-474F-A2CE-A777F978C70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CCCB2C0-7DAC-4570-AC64-55CF3CE52CB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259C55-695B-474F-A2CE-A777F978C70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CCCB2C0-7DAC-4570-AC64-55CF3CE52CB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0259C55-695B-474F-A2CE-A777F978C70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CCB2C0-7DAC-4570-AC64-55CF3CE52CB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0259C55-695B-474F-A2CE-A777F978C70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CCB2C0-7DAC-4570-AC64-55CF3CE52CB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7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259C55-695B-474F-A2CE-A777F978C701}"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CCCB2C0-7DAC-4570-AC64-55CF3CE52CB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319" y="1851670"/>
            <a:ext cx="9006205" cy="583565"/>
          </a:xfrm>
          <a:prstGeom prst="rect">
            <a:avLst/>
          </a:prstGeom>
        </p:spPr>
        <p:txBody>
          <a:bodyPr wrap="none">
            <a:spAutoFit/>
          </a:bodyPr>
          <a:lstStyle/>
          <a:p>
            <a:pPr algn="ctr"/>
            <a:r>
              <a:rPr lang="zh-CN" altLang="en-US" sz="3200">
                <a:latin typeface="方正小标宋简体" panose="03000509000000000000" charset="-122"/>
                <a:ea typeface="方正小标宋简体" panose="03000509000000000000" charset="-122"/>
                <a:cs typeface="方正小标宋简体" panose="03000509000000000000" charset="-122"/>
                <a:sym typeface="+mn-ea"/>
              </a:rPr>
              <a:t>广西加快对接实施RCEP经贸新规则的措施与思考</a:t>
            </a:r>
            <a:endParaRPr lang="zh-CN" altLang="en-US" sz="3200">
              <a:latin typeface="方正小标宋简体" panose="03000509000000000000" charset="-122"/>
              <a:ea typeface="方正小标宋简体" panose="03000509000000000000" charset="-122"/>
              <a:cs typeface="方正小标宋简体" panose="03000509000000000000" charset="-122"/>
              <a:sym typeface="+mn-ea"/>
            </a:endParaRPr>
          </a:p>
        </p:txBody>
      </p:sp>
      <p:sp>
        <p:nvSpPr>
          <p:cNvPr id="15" name="TextBox 14"/>
          <p:cNvSpPr txBox="1"/>
          <p:nvPr/>
        </p:nvSpPr>
        <p:spPr>
          <a:xfrm>
            <a:off x="4759960" y="2931795"/>
            <a:ext cx="4091305" cy="398780"/>
          </a:xfrm>
          <a:prstGeom prst="rect">
            <a:avLst/>
          </a:prstGeom>
          <a:noFill/>
        </p:spPr>
        <p:txBody>
          <a:bodyPr wrap="square" rtlCol="0">
            <a:spAutoFit/>
            <a:scene3d>
              <a:camera prst="orthographicFront"/>
              <a:lightRig rig="threePt" dir="t"/>
            </a:scene3d>
          </a:bodyPr>
          <a:lstStyle/>
          <a:p>
            <a:r>
              <a:rPr lang="zh-CN" altLang="en-US" sz="2000" dirty="0">
                <a:solidFill>
                  <a:schemeClr val="tx1"/>
                </a:solidFill>
                <a:effectLst>
                  <a:outerShdw blurRad="38100" dist="19050" dir="2700000" algn="tl" rotWithShape="0">
                    <a:schemeClr val="dk1">
                      <a:alpha val="40000"/>
                    </a:schemeClr>
                  </a:outerShdw>
                </a:effectLst>
                <a:latin typeface="楷体_GB2312" panose="02010609030101010101" charset="-122"/>
                <a:ea typeface="楷体_GB2312" panose="02010609030101010101" charset="-122"/>
              </a:rPr>
              <a:t>广西壮族自治区</a:t>
            </a:r>
            <a:r>
              <a:rPr lang="zh-CN" altLang="en-US" sz="2000" dirty="0">
                <a:solidFill>
                  <a:schemeClr val="tx1"/>
                </a:solidFill>
                <a:effectLst>
                  <a:outerShdw blurRad="38100" dist="19050" dir="2700000" algn="tl" rotWithShape="0">
                    <a:schemeClr val="dk1">
                      <a:alpha val="40000"/>
                    </a:schemeClr>
                  </a:outerShdw>
                </a:effectLst>
                <a:latin typeface="楷体_GB2312" panose="02010609030101010101" charset="-122"/>
                <a:ea typeface="楷体_GB2312" panose="02010609030101010101" charset="-122"/>
              </a:rPr>
              <a:t>商务厅东盟处</a:t>
            </a:r>
            <a:endParaRPr lang="zh-CN" altLang="en-US" sz="2000" dirty="0">
              <a:solidFill>
                <a:schemeClr val="tx1"/>
              </a:solidFill>
              <a:effectLst>
                <a:outerShdw blurRad="38100" dist="19050" dir="2700000" algn="tl" rotWithShape="0">
                  <a:schemeClr val="dk1">
                    <a:alpha val="40000"/>
                  </a:schemeClr>
                </a:outerShdw>
              </a:effectLst>
              <a:latin typeface="楷体_GB2312" panose="02010609030101010101" charset="-122"/>
              <a:ea typeface="楷体_GB2312" panose="02010609030101010101" charset="-122"/>
            </a:endParaRPr>
          </a:p>
        </p:txBody>
      </p:sp>
      <p:sp>
        <p:nvSpPr>
          <p:cNvPr id="4" name="TextBox 3"/>
          <p:cNvSpPr txBox="1"/>
          <p:nvPr/>
        </p:nvSpPr>
        <p:spPr>
          <a:xfrm>
            <a:off x="6085944" y="3496028"/>
            <a:ext cx="1325880" cy="398780"/>
          </a:xfrm>
          <a:prstGeom prst="rect">
            <a:avLst/>
          </a:prstGeom>
          <a:noFill/>
        </p:spPr>
        <p:txBody>
          <a:bodyPr wrap="none" rtlCol="0">
            <a:spAutoFit/>
          </a:bodyPr>
          <a:lstStyle>
            <a:defPPr>
              <a:defRPr lang="zh-CN"/>
            </a:defPPr>
            <a:lvl1pPr>
              <a:defRPr spc="390">
                <a:solidFill>
                  <a:schemeClr val="bg1">
                    <a:lumMod val="50000"/>
                  </a:schemeClr>
                </a:solidFill>
              </a:defRPr>
            </a:lvl1pPr>
          </a:lstStyle>
          <a:p>
            <a:r>
              <a:rPr lang="zh-CN" altLang="en-US" sz="2000" spc="0" dirty="0">
                <a:solidFill>
                  <a:schemeClr val="tx1"/>
                </a:solidFill>
                <a:effectLst>
                  <a:outerShdw blurRad="38100" dist="19050" dir="2700000" algn="tl" rotWithShape="0">
                    <a:schemeClr val="dk1">
                      <a:alpha val="40000"/>
                    </a:schemeClr>
                  </a:outerShdw>
                </a:effectLst>
                <a:latin typeface="楷体_GB2312" panose="02010609030101010101" charset="-122"/>
                <a:ea typeface="楷体_GB2312" panose="02010609030101010101" charset="-122"/>
              </a:rPr>
              <a:t>202</a:t>
            </a:r>
            <a:r>
              <a:rPr lang="en-US" altLang="zh-CN" sz="2000" spc="0" dirty="0">
                <a:solidFill>
                  <a:schemeClr val="tx1"/>
                </a:solidFill>
                <a:effectLst>
                  <a:outerShdw blurRad="38100" dist="19050" dir="2700000" algn="tl" rotWithShape="0">
                    <a:schemeClr val="dk1">
                      <a:alpha val="40000"/>
                    </a:schemeClr>
                  </a:outerShdw>
                </a:effectLst>
                <a:latin typeface="楷体_GB2312" panose="02010609030101010101" charset="-122"/>
                <a:ea typeface="楷体_GB2312" panose="02010609030101010101" charset="-122"/>
              </a:rPr>
              <a:t>2</a:t>
            </a:r>
            <a:r>
              <a:rPr lang="zh-CN" altLang="en-US" sz="2000" spc="0" dirty="0">
                <a:solidFill>
                  <a:schemeClr val="tx1"/>
                </a:solidFill>
                <a:effectLst>
                  <a:outerShdw blurRad="38100" dist="19050" dir="2700000" algn="tl" rotWithShape="0">
                    <a:schemeClr val="dk1">
                      <a:alpha val="40000"/>
                    </a:schemeClr>
                  </a:outerShdw>
                </a:effectLst>
                <a:latin typeface="楷体_GB2312" panose="02010609030101010101" charset="-122"/>
                <a:ea typeface="楷体_GB2312" panose="02010609030101010101" charset="-122"/>
              </a:rPr>
              <a:t>年</a:t>
            </a:r>
            <a:r>
              <a:rPr lang="en-US" altLang="zh-CN" sz="2000" spc="0" dirty="0">
                <a:solidFill>
                  <a:schemeClr val="tx1"/>
                </a:solidFill>
                <a:effectLst>
                  <a:outerShdw blurRad="38100" dist="19050" dir="2700000" algn="tl" rotWithShape="0">
                    <a:schemeClr val="dk1">
                      <a:alpha val="40000"/>
                    </a:schemeClr>
                  </a:outerShdw>
                </a:effectLst>
                <a:latin typeface="楷体_GB2312" panose="02010609030101010101" charset="-122"/>
                <a:ea typeface="楷体_GB2312" panose="02010609030101010101" charset="-122"/>
              </a:rPr>
              <a:t>1</a:t>
            </a:r>
            <a:r>
              <a:rPr lang="zh-CN" altLang="en-US" sz="2000" spc="0" dirty="0">
                <a:solidFill>
                  <a:schemeClr val="tx1"/>
                </a:solidFill>
                <a:effectLst>
                  <a:outerShdw blurRad="38100" dist="19050" dir="2700000" algn="tl" rotWithShape="0">
                    <a:schemeClr val="dk1">
                      <a:alpha val="40000"/>
                    </a:schemeClr>
                  </a:outerShdw>
                </a:effectLst>
                <a:latin typeface="楷体_GB2312" panose="02010609030101010101" charset="-122"/>
                <a:ea typeface="楷体_GB2312" panose="02010609030101010101" charset="-122"/>
              </a:rPr>
              <a:t>月</a:t>
            </a:r>
            <a:endParaRPr lang="zh-CN" altLang="en-US" sz="2000" dirty="0" smtClean="0">
              <a:latin typeface="楷体_GB2312" panose="02010609030101010101" charset="-122"/>
              <a:ea typeface="楷体_GB2312" panose="02010609030101010101" charset="-122"/>
              <a:cs typeface="楷体_GB2312" panose="02010609030101010101" charset="-122"/>
            </a:endParaRPr>
          </a:p>
        </p:txBody>
      </p:sp>
    </p:spTree>
  </p:cSld>
  <p:clrMapOvr>
    <a:masterClrMapping/>
  </p:clrMapOvr>
  <p:transition spd="slow"/>
  <p:timing>
    <p:tnLst>
      <p:par>
        <p:cTn id="1" dur="indefinite" restart="never" nodeType="tmRoot"/>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1339" y="483518"/>
            <a:ext cx="5161280" cy="521970"/>
          </a:xfrm>
          <a:prstGeom prst="rect">
            <a:avLst/>
          </a:prstGeom>
          <a:noFill/>
        </p:spPr>
        <p:txBody>
          <a:bodyPr wrap="none" rtlCol="0">
            <a:spAutoFit/>
          </a:bodyPr>
          <a:lstStyle/>
          <a:p>
            <a:pPr algn="l"/>
            <a:r>
              <a:rPr lang="zh-CN" altLang="en-US" sz="2800" dirty="0" smtClean="0">
                <a:latin typeface="黑体" panose="02010609060101010101" charset="-122"/>
                <a:ea typeface="黑体" panose="02010609060101010101" charset="-122"/>
                <a:cs typeface="黑体" panose="02010609060101010101" charset="-122"/>
                <a:sym typeface="+mn-ea"/>
              </a:rPr>
              <a:t>二、RCEP给广西带来的重大利好</a:t>
            </a:r>
            <a:endParaRPr lang="zh-CN" altLang="en-US" sz="2800" dirty="0" smtClean="0">
              <a:latin typeface="黑体" panose="02010609060101010101" charset="-122"/>
              <a:ea typeface="黑体" panose="02010609060101010101" charset="-122"/>
              <a:cs typeface="黑体" panose="02010609060101010101" charset="-122"/>
              <a:sym typeface="+mn-ea"/>
            </a:endParaRPr>
          </a:p>
        </p:txBody>
      </p:sp>
      <p:sp>
        <p:nvSpPr>
          <p:cNvPr id="5" name="任意多边形 4"/>
          <p:cNvSpPr/>
          <p:nvPr/>
        </p:nvSpPr>
        <p:spPr>
          <a:xfrm>
            <a:off x="2339975" y="2068195"/>
            <a:ext cx="4716145" cy="805180"/>
          </a:xfrm>
          <a:custGeom>
            <a:avLst/>
            <a:gdLst>
              <a:gd name="connsiteX0" fmla="*/ 0 w 6096000"/>
              <a:gd name="connsiteY0" fmla="*/ 83752 h 837522"/>
              <a:gd name="connsiteX1" fmla="*/ 83752 w 6096000"/>
              <a:gd name="connsiteY1" fmla="*/ 0 h 837522"/>
              <a:gd name="connsiteX2" fmla="*/ 6012248 w 6096000"/>
              <a:gd name="connsiteY2" fmla="*/ 0 h 837522"/>
              <a:gd name="connsiteX3" fmla="*/ 6096000 w 6096000"/>
              <a:gd name="connsiteY3" fmla="*/ 83752 h 837522"/>
              <a:gd name="connsiteX4" fmla="*/ 6096000 w 6096000"/>
              <a:gd name="connsiteY4" fmla="*/ 753770 h 837522"/>
              <a:gd name="connsiteX5" fmla="*/ 6012248 w 6096000"/>
              <a:gd name="connsiteY5" fmla="*/ 837522 h 837522"/>
              <a:gd name="connsiteX6" fmla="*/ 83752 w 6096000"/>
              <a:gd name="connsiteY6" fmla="*/ 837522 h 837522"/>
              <a:gd name="connsiteX7" fmla="*/ 0 w 6096000"/>
              <a:gd name="connsiteY7" fmla="*/ 753770 h 837522"/>
              <a:gd name="connsiteX8" fmla="*/ 0 w 6096000"/>
              <a:gd name="connsiteY8" fmla="*/ 83752 h 83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837522">
                <a:moveTo>
                  <a:pt x="0" y="83752"/>
                </a:moveTo>
                <a:cubicBezTo>
                  <a:pt x="0" y="37497"/>
                  <a:pt x="37497" y="0"/>
                  <a:pt x="83752" y="0"/>
                </a:cubicBezTo>
                <a:lnTo>
                  <a:pt x="6012248" y="0"/>
                </a:lnTo>
                <a:cubicBezTo>
                  <a:pt x="6058503" y="0"/>
                  <a:pt x="6096000" y="37497"/>
                  <a:pt x="6096000" y="83752"/>
                </a:cubicBezTo>
                <a:lnTo>
                  <a:pt x="6096000" y="753770"/>
                </a:lnTo>
                <a:cubicBezTo>
                  <a:pt x="6096000" y="800025"/>
                  <a:pt x="6058503" y="837522"/>
                  <a:pt x="6012248" y="837522"/>
                </a:cubicBezTo>
                <a:lnTo>
                  <a:pt x="83752" y="837522"/>
                </a:lnTo>
                <a:cubicBezTo>
                  <a:pt x="37497" y="837522"/>
                  <a:pt x="0" y="800025"/>
                  <a:pt x="0" y="753770"/>
                </a:cubicBezTo>
                <a:lnTo>
                  <a:pt x="0" y="83752"/>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2962" tIns="80010" rIns="80011" bIns="80010" numCol="1" spcCol="1270" anchor="t" anchorCtr="0">
            <a:noAutofit/>
          </a:bodyPr>
          <a:lstStyle/>
          <a:p>
            <a:pPr marL="0" lvl="1" indent="0" defTabSz="711200">
              <a:lnSpc>
                <a:spcPct val="90000"/>
              </a:lnSpc>
              <a:spcBef>
                <a:spcPct val="0"/>
              </a:spcBef>
              <a:spcAft>
                <a:spcPct val="15000"/>
              </a:spcAft>
              <a:buNone/>
            </a:pPr>
            <a:r>
              <a:rPr lang="en-US" altLang="zh-CN" sz="1600" dirty="0" smtClean="0"/>
              <a:t>    </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573020" y="2117090"/>
            <a:ext cx="4554855" cy="755650"/>
          </a:xfrm>
          <a:prstGeom prst="rect">
            <a:avLst/>
          </a:prstGeom>
          <a:noFill/>
        </p:spPr>
        <p:txBody>
          <a:bodyPr wrap="square" rtlCol="0">
            <a:spAutoFit/>
          </a:bodyPr>
          <a:lstStyle/>
          <a:p>
            <a:pPr marL="0" lvl="1" algn="l" defTabSz="711200">
              <a:lnSpc>
                <a:spcPct val="90000"/>
              </a:lnSpc>
              <a:spcAft>
                <a:spcPct val="15000"/>
              </a:spcAft>
              <a:buClrTx/>
              <a:buSzTx/>
              <a:buFontTx/>
            </a:pPr>
            <a:r>
              <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rPr>
              <a:t>（一）RCEP关税减让有利于扩大优势产品、有竞争力产品</a:t>
            </a:r>
            <a:r>
              <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rPr>
              <a:t>进出口</a:t>
            </a:r>
            <a:endPar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endParaRPr>
          </a:p>
        </p:txBody>
      </p:sp>
      <p:sp>
        <p:nvSpPr>
          <p:cNvPr id="16" name="任意多边形 15"/>
          <p:cNvSpPr/>
          <p:nvPr/>
        </p:nvSpPr>
        <p:spPr>
          <a:xfrm>
            <a:off x="3460750" y="3035935"/>
            <a:ext cx="4556760" cy="863600"/>
          </a:xfrm>
          <a:custGeom>
            <a:avLst/>
            <a:gdLst>
              <a:gd name="connsiteX0" fmla="*/ 0 w 6096000"/>
              <a:gd name="connsiteY0" fmla="*/ 83752 h 837522"/>
              <a:gd name="connsiteX1" fmla="*/ 83752 w 6096000"/>
              <a:gd name="connsiteY1" fmla="*/ 0 h 837522"/>
              <a:gd name="connsiteX2" fmla="*/ 6012248 w 6096000"/>
              <a:gd name="connsiteY2" fmla="*/ 0 h 837522"/>
              <a:gd name="connsiteX3" fmla="*/ 6096000 w 6096000"/>
              <a:gd name="connsiteY3" fmla="*/ 83752 h 837522"/>
              <a:gd name="connsiteX4" fmla="*/ 6096000 w 6096000"/>
              <a:gd name="connsiteY4" fmla="*/ 753770 h 837522"/>
              <a:gd name="connsiteX5" fmla="*/ 6012248 w 6096000"/>
              <a:gd name="connsiteY5" fmla="*/ 837522 h 837522"/>
              <a:gd name="connsiteX6" fmla="*/ 83752 w 6096000"/>
              <a:gd name="connsiteY6" fmla="*/ 837522 h 837522"/>
              <a:gd name="connsiteX7" fmla="*/ 0 w 6096000"/>
              <a:gd name="connsiteY7" fmla="*/ 753770 h 837522"/>
              <a:gd name="connsiteX8" fmla="*/ 0 w 6096000"/>
              <a:gd name="connsiteY8" fmla="*/ 83752 h 83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837522">
                <a:moveTo>
                  <a:pt x="0" y="83752"/>
                </a:moveTo>
                <a:cubicBezTo>
                  <a:pt x="0" y="37497"/>
                  <a:pt x="37497" y="0"/>
                  <a:pt x="83752" y="0"/>
                </a:cubicBezTo>
                <a:lnTo>
                  <a:pt x="6012248" y="0"/>
                </a:lnTo>
                <a:cubicBezTo>
                  <a:pt x="6058503" y="0"/>
                  <a:pt x="6096000" y="37497"/>
                  <a:pt x="6096000" y="83752"/>
                </a:cubicBezTo>
                <a:lnTo>
                  <a:pt x="6096000" y="753770"/>
                </a:lnTo>
                <a:cubicBezTo>
                  <a:pt x="6096000" y="800025"/>
                  <a:pt x="6058503" y="837522"/>
                  <a:pt x="6012248" y="837522"/>
                </a:cubicBezTo>
                <a:lnTo>
                  <a:pt x="83752" y="837522"/>
                </a:lnTo>
                <a:cubicBezTo>
                  <a:pt x="37497" y="837522"/>
                  <a:pt x="0" y="800025"/>
                  <a:pt x="0" y="753770"/>
                </a:cubicBezTo>
                <a:lnTo>
                  <a:pt x="0" y="83752"/>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2962" tIns="80010" rIns="80011" bIns="80010" numCol="1" spcCol="1270" anchor="t" anchorCtr="0">
            <a:noAutofit/>
          </a:bodyPr>
          <a:lstStyle/>
          <a:p>
            <a:pPr marL="0" lvl="1" defTabSz="711200">
              <a:lnSpc>
                <a:spcPct val="90000"/>
              </a:lnSpc>
              <a:spcBef>
                <a:spcPct val="0"/>
              </a:spcBef>
              <a:spcAft>
                <a:spcPct val="15000"/>
              </a:spcAft>
            </a:pPr>
            <a:endParaRPr lang="zh-CN" altLang="en-US" sz="1600" kern="1200" dirty="0">
              <a:solidFill>
                <a:schemeClr val="bg1"/>
              </a:solidFill>
            </a:endParaRPr>
          </a:p>
        </p:txBody>
      </p:sp>
      <p:sp>
        <p:nvSpPr>
          <p:cNvPr id="17" name="文本框 16"/>
          <p:cNvSpPr txBox="1"/>
          <p:nvPr/>
        </p:nvSpPr>
        <p:spPr>
          <a:xfrm>
            <a:off x="3544570" y="3129915"/>
            <a:ext cx="4611370" cy="755650"/>
          </a:xfrm>
          <a:prstGeom prst="rect">
            <a:avLst/>
          </a:prstGeom>
          <a:noFill/>
        </p:spPr>
        <p:txBody>
          <a:bodyPr wrap="square" rtlCol="0">
            <a:spAutoFit/>
          </a:bodyPr>
          <a:lstStyle/>
          <a:p>
            <a:pPr marL="0" lvl="1" algn="l" defTabSz="711200">
              <a:lnSpc>
                <a:spcPct val="90000"/>
              </a:lnSpc>
              <a:spcAft>
                <a:spcPct val="15000"/>
              </a:spcAft>
              <a:buClrTx/>
              <a:buSzTx/>
              <a:buFontTx/>
            </a:pPr>
            <a:r>
              <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rPr>
              <a:t>（二）原产地累积规则大大降低了商品享惠门槛</a:t>
            </a:r>
            <a:endPar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endParaRPr>
          </a:p>
        </p:txBody>
      </p:sp>
      <p:sp>
        <p:nvSpPr>
          <p:cNvPr id="2" name="文本框 1"/>
          <p:cNvSpPr txBox="1"/>
          <p:nvPr/>
        </p:nvSpPr>
        <p:spPr>
          <a:xfrm>
            <a:off x="323850" y="1275715"/>
            <a:ext cx="7707630" cy="583565"/>
          </a:xfrm>
          <a:prstGeom prst="rect">
            <a:avLst/>
          </a:prstGeom>
          <a:noFill/>
        </p:spPr>
        <p:txBody>
          <a:bodyPr wrap="square" rtlCol="0">
            <a:spAutoFit/>
          </a:bodyPr>
          <a:p>
            <a:pPr algn="l"/>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RCEP生效能够显著降低区域内企业生产成本，给企业和消费者带来实实在在的好处。主要体现在五方面：</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1339" y="483518"/>
            <a:ext cx="5161280" cy="521970"/>
          </a:xfrm>
          <a:prstGeom prst="rect">
            <a:avLst/>
          </a:prstGeom>
          <a:noFill/>
        </p:spPr>
        <p:txBody>
          <a:bodyPr wrap="none" rtlCol="0">
            <a:spAutoFit/>
          </a:bodyPr>
          <a:lstStyle/>
          <a:p>
            <a:pPr algn="l"/>
            <a:r>
              <a:rPr lang="zh-CN" altLang="en-US" sz="2800" dirty="0" smtClean="0">
                <a:latin typeface="黑体" panose="02010609060101010101" charset="-122"/>
                <a:ea typeface="黑体" panose="02010609060101010101" charset="-122"/>
                <a:cs typeface="黑体" panose="02010609060101010101" charset="-122"/>
                <a:sym typeface="+mn-ea"/>
              </a:rPr>
              <a:t>二、RCEP给广西带来的重大利好</a:t>
            </a:r>
            <a:endParaRPr lang="zh-CN" altLang="en-US" sz="2800" dirty="0" smtClean="0">
              <a:latin typeface="黑体" panose="02010609060101010101" charset="-122"/>
              <a:ea typeface="黑体" panose="02010609060101010101" charset="-122"/>
              <a:cs typeface="黑体" panose="02010609060101010101" charset="-122"/>
              <a:sym typeface="+mn-ea"/>
            </a:endParaRPr>
          </a:p>
        </p:txBody>
      </p:sp>
      <p:sp>
        <p:nvSpPr>
          <p:cNvPr id="5" name="任意多边形 4"/>
          <p:cNvSpPr/>
          <p:nvPr/>
        </p:nvSpPr>
        <p:spPr>
          <a:xfrm>
            <a:off x="611505" y="1491615"/>
            <a:ext cx="4716145" cy="805180"/>
          </a:xfrm>
          <a:custGeom>
            <a:avLst/>
            <a:gdLst>
              <a:gd name="connsiteX0" fmla="*/ 0 w 6096000"/>
              <a:gd name="connsiteY0" fmla="*/ 83752 h 837522"/>
              <a:gd name="connsiteX1" fmla="*/ 83752 w 6096000"/>
              <a:gd name="connsiteY1" fmla="*/ 0 h 837522"/>
              <a:gd name="connsiteX2" fmla="*/ 6012248 w 6096000"/>
              <a:gd name="connsiteY2" fmla="*/ 0 h 837522"/>
              <a:gd name="connsiteX3" fmla="*/ 6096000 w 6096000"/>
              <a:gd name="connsiteY3" fmla="*/ 83752 h 837522"/>
              <a:gd name="connsiteX4" fmla="*/ 6096000 w 6096000"/>
              <a:gd name="connsiteY4" fmla="*/ 753770 h 837522"/>
              <a:gd name="connsiteX5" fmla="*/ 6012248 w 6096000"/>
              <a:gd name="connsiteY5" fmla="*/ 837522 h 837522"/>
              <a:gd name="connsiteX6" fmla="*/ 83752 w 6096000"/>
              <a:gd name="connsiteY6" fmla="*/ 837522 h 837522"/>
              <a:gd name="connsiteX7" fmla="*/ 0 w 6096000"/>
              <a:gd name="connsiteY7" fmla="*/ 753770 h 837522"/>
              <a:gd name="connsiteX8" fmla="*/ 0 w 6096000"/>
              <a:gd name="connsiteY8" fmla="*/ 83752 h 83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837522">
                <a:moveTo>
                  <a:pt x="0" y="83752"/>
                </a:moveTo>
                <a:cubicBezTo>
                  <a:pt x="0" y="37497"/>
                  <a:pt x="37497" y="0"/>
                  <a:pt x="83752" y="0"/>
                </a:cubicBezTo>
                <a:lnTo>
                  <a:pt x="6012248" y="0"/>
                </a:lnTo>
                <a:cubicBezTo>
                  <a:pt x="6058503" y="0"/>
                  <a:pt x="6096000" y="37497"/>
                  <a:pt x="6096000" y="83752"/>
                </a:cubicBezTo>
                <a:lnTo>
                  <a:pt x="6096000" y="753770"/>
                </a:lnTo>
                <a:cubicBezTo>
                  <a:pt x="6096000" y="800025"/>
                  <a:pt x="6058503" y="837522"/>
                  <a:pt x="6012248" y="837522"/>
                </a:cubicBezTo>
                <a:lnTo>
                  <a:pt x="83752" y="837522"/>
                </a:lnTo>
                <a:cubicBezTo>
                  <a:pt x="37497" y="837522"/>
                  <a:pt x="0" y="800025"/>
                  <a:pt x="0" y="753770"/>
                </a:cubicBezTo>
                <a:lnTo>
                  <a:pt x="0" y="83752"/>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2962" tIns="80010" rIns="80011" bIns="80010" numCol="1" spcCol="1270" anchor="t" anchorCtr="0">
            <a:noAutofit/>
          </a:bodyPr>
          <a:lstStyle/>
          <a:p>
            <a:pPr marL="0" lvl="1" indent="0" defTabSz="711200">
              <a:lnSpc>
                <a:spcPct val="90000"/>
              </a:lnSpc>
              <a:spcBef>
                <a:spcPct val="0"/>
              </a:spcBef>
              <a:spcAft>
                <a:spcPct val="15000"/>
              </a:spcAft>
              <a:buNone/>
            </a:pPr>
            <a:r>
              <a:rPr lang="en-US" altLang="zh-CN" sz="1600" dirty="0" smtClean="0"/>
              <a:t>    </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44550" y="1541145"/>
            <a:ext cx="4554855" cy="755650"/>
          </a:xfrm>
          <a:prstGeom prst="rect">
            <a:avLst/>
          </a:prstGeom>
          <a:noFill/>
        </p:spPr>
        <p:txBody>
          <a:bodyPr wrap="square" rtlCol="0">
            <a:spAutoFit/>
          </a:bodyPr>
          <a:lstStyle/>
          <a:p>
            <a:pPr marL="0" lvl="1" algn="l" defTabSz="711200">
              <a:lnSpc>
                <a:spcPct val="90000"/>
              </a:lnSpc>
              <a:spcAft>
                <a:spcPct val="15000"/>
              </a:spcAft>
              <a:buClrTx/>
              <a:buSzTx/>
              <a:buFontTx/>
            </a:pPr>
            <a:r>
              <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rPr>
              <a:t>（三）RCEP将提升我国与其他成员国相互投资增长</a:t>
            </a:r>
            <a:endPar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endParaRPr>
          </a:p>
        </p:txBody>
      </p:sp>
      <p:sp>
        <p:nvSpPr>
          <p:cNvPr id="16" name="任意多边形 15"/>
          <p:cNvSpPr/>
          <p:nvPr/>
        </p:nvSpPr>
        <p:spPr>
          <a:xfrm>
            <a:off x="1475740" y="2571750"/>
            <a:ext cx="4556760" cy="580390"/>
          </a:xfrm>
          <a:custGeom>
            <a:avLst/>
            <a:gdLst>
              <a:gd name="connsiteX0" fmla="*/ 0 w 6096000"/>
              <a:gd name="connsiteY0" fmla="*/ 83752 h 837522"/>
              <a:gd name="connsiteX1" fmla="*/ 83752 w 6096000"/>
              <a:gd name="connsiteY1" fmla="*/ 0 h 837522"/>
              <a:gd name="connsiteX2" fmla="*/ 6012248 w 6096000"/>
              <a:gd name="connsiteY2" fmla="*/ 0 h 837522"/>
              <a:gd name="connsiteX3" fmla="*/ 6096000 w 6096000"/>
              <a:gd name="connsiteY3" fmla="*/ 83752 h 837522"/>
              <a:gd name="connsiteX4" fmla="*/ 6096000 w 6096000"/>
              <a:gd name="connsiteY4" fmla="*/ 753770 h 837522"/>
              <a:gd name="connsiteX5" fmla="*/ 6012248 w 6096000"/>
              <a:gd name="connsiteY5" fmla="*/ 837522 h 837522"/>
              <a:gd name="connsiteX6" fmla="*/ 83752 w 6096000"/>
              <a:gd name="connsiteY6" fmla="*/ 837522 h 837522"/>
              <a:gd name="connsiteX7" fmla="*/ 0 w 6096000"/>
              <a:gd name="connsiteY7" fmla="*/ 753770 h 837522"/>
              <a:gd name="connsiteX8" fmla="*/ 0 w 6096000"/>
              <a:gd name="connsiteY8" fmla="*/ 83752 h 83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837522">
                <a:moveTo>
                  <a:pt x="0" y="83752"/>
                </a:moveTo>
                <a:cubicBezTo>
                  <a:pt x="0" y="37497"/>
                  <a:pt x="37497" y="0"/>
                  <a:pt x="83752" y="0"/>
                </a:cubicBezTo>
                <a:lnTo>
                  <a:pt x="6012248" y="0"/>
                </a:lnTo>
                <a:cubicBezTo>
                  <a:pt x="6058503" y="0"/>
                  <a:pt x="6096000" y="37497"/>
                  <a:pt x="6096000" y="83752"/>
                </a:cubicBezTo>
                <a:lnTo>
                  <a:pt x="6096000" y="753770"/>
                </a:lnTo>
                <a:cubicBezTo>
                  <a:pt x="6096000" y="800025"/>
                  <a:pt x="6058503" y="837522"/>
                  <a:pt x="6012248" y="837522"/>
                </a:cubicBezTo>
                <a:lnTo>
                  <a:pt x="83752" y="837522"/>
                </a:lnTo>
                <a:cubicBezTo>
                  <a:pt x="37497" y="837522"/>
                  <a:pt x="0" y="800025"/>
                  <a:pt x="0" y="753770"/>
                </a:cubicBezTo>
                <a:lnTo>
                  <a:pt x="0" y="83752"/>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2962" tIns="80010" rIns="80011" bIns="80010" numCol="1" spcCol="1270" anchor="t" anchorCtr="0">
            <a:noAutofit/>
          </a:bodyPr>
          <a:lstStyle/>
          <a:p>
            <a:pPr marL="0" lvl="1" defTabSz="711200">
              <a:lnSpc>
                <a:spcPct val="90000"/>
              </a:lnSpc>
              <a:spcBef>
                <a:spcPct val="0"/>
              </a:spcBef>
              <a:spcAft>
                <a:spcPct val="15000"/>
              </a:spcAft>
            </a:pPr>
            <a:endParaRPr lang="zh-CN" altLang="en-US" sz="1600" kern="1200" dirty="0">
              <a:solidFill>
                <a:schemeClr val="bg1"/>
              </a:solidFill>
            </a:endParaRPr>
          </a:p>
        </p:txBody>
      </p:sp>
      <p:sp>
        <p:nvSpPr>
          <p:cNvPr id="17" name="文本框 16"/>
          <p:cNvSpPr txBox="1"/>
          <p:nvPr/>
        </p:nvSpPr>
        <p:spPr>
          <a:xfrm>
            <a:off x="1559560" y="2665730"/>
            <a:ext cx="4611370" cy="423545"/>
          </a:xfrm>
          <a:prstGeom prst="rect">
            <a:avLst/>
          </a:prstGeom>
          <a:noFill/>
        </p:spPr>
        <p:txBody>
          <a:bodyPr wrap="square" rtlCol="0">
            <a:spAutoFit/>
          </a:bodyPr>
          <a:lstStyle/>
          <a:p>
            <a:pPr marL="0" lvl="1" algn="l" defTabSz="711200">
              <a:lnSpc>
                <a:spcPct val="90000"/>
              </a:lnSpc>
              <a:spcAft>
                <a:spcPct val="15000"/>
              </a:spcAft>
              <a:buClrTx/>
              <a:buSzTx/>
              <a:buFontTx/>
            </a:pPr>
            <a:r>
              <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rPr>
              <a:t>（四）贸易便利化</a:t>
            </a:r>
            <a:endPar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endParaRPr>
          </a:p>
        </p:txBody>
      </p:sp>
      <p:sp>
        <p:nvSpPr>
          <p:cNvPr id="6" name="任意多边形 5"/>
          <p:cNvSpPr/>
          <p:nvPr/>
        </p:nvSpPr>
        <p:spPr>
          <a:xfrm>
            <a:off x="2555875" y="3507740"/>
            <a:ext cx="4556760" cy="580390"/>
          </a:xfrm>
          <a:custGeom>
            <a:avLst/>
            <a:gdLst>
              <a:gd name="connsiteX0" fmla="*/ 0 w 6096000"/>
              <a:gd name="connsiteY0" fmla="*/ 83752 h 837522"/>
              <a:gd name="connsiteX1" fmla="*/ 83752 w 6096000"/>
              <a:gd name="connsiteY1" fmla="*/ 0 h 837522"/>
              <a:gd name="connsiteX2" fmla="*/ 6012248 w 6096000"/>
              <a:gd name="connsiteY2" fmla="*/ 0 h 837522"/>
              <a:gd name="connsiteX3" fmla="*/ 6096000 w 6096000"/>
              <a:gd name="connsiteY3" fmla="*/ 83752 h 837522"/>
              <a:gd name="connsiteX4" fmla="*/ 6096000 w 6096000"/>
              <a:gd name="connsiteY4" fmla="*/ 753770 h 837522"/>
              <a:gd name="connsiteX5" fmla="*/ 6012248 w 6096000"/>
              <a:gd name="connsiteY5" fmla="*/ 837522 h 837522"/>
              <a:gd name="connsiteX6" fmla="*/ 83752 w 6096000"/>
              <a:gd name="connsiteY6" fmla="*/ 837522 h 837522"/>
              <a:gd name="connsiteX7" fmla="*/ 0 w 6096000"/>
              <a:gd name="connsiteY7" fmla="*/ 753770 h 837522"/>
              <a:gd name="connsiteX8" fmla="*/ 0 w 6096000"/>
              <a:gd name="connsiteY8" fmla="*/ 83752 h 83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837522">
                <a:moveTo>
                  <a:pt x="0" y="83752"/>
                </a:moveTo>
                <a:cubicBezTo>
                  <a:pt x="0" y="37497"/>
                  <a:pt x="37497" y="0"/>
                  <a:pt x="83752" y="0"/>
                </a:cubicBezTo>
                <a:lnTo>
                  <a:pt x="6012248" y="0"/>
                </a:lnTo>
                <a:cubicBezTo>
                  <a:pt x="6058503" y="0"/>
                  <a:pt x="6096000" y="37497"/>
                  <a:pt x="6096000" y="83752"/>
                </a:cubicBezTo>
                <a:lnTo>
                  <a:pt x="6096000" y="753770"/>
                </a:lnTo>
                <a:cubicBezTo>
                  <a:pt x="6096000" y="800025"/>
                  <a:pt x="6058503" y="837522"/>
                  <a:pt x="6012248" y="837522"/>
                </a:cubicBezTo>
                <a:lnTo>
                  <a:pt x="83752" y="837522"/>
                </a:lnTo>
                <a:cubicBezTo>
                  <a:pt x="37497" y="837522"/>
                  <a:pt x="0" y="800025"/>
                  <a:pt x="0" y="753770"/>
                </a:cubicBezTo>
                <a:lnTo>
                  <a:pt x="0" y="83752"/>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2962" tIns="80010" rIns="80011" bIns="80010" numCol="1" spcCol="1270" anchor="t" anchorCtr="0">
            <a:noAutofit/>
          </a:bodyPr>
          <a:p>
            <a:pPr marL="0" lvl="1" defTabSz="711200">
              <a:lnSpc>
                <a:spcPct val="90000"/>
              </a:lnSpc>
              <a:spcBef>
                <a:spcPct val="0"/>
              </a:spcBef>
              <a:spcAft>
                <a:spcPct val="15000"/>
              </a:spcAft>
            </a:pPr>
            <a:endParaRPr lang="zh-CN" altLang="en-US" sz="1600" kern="1200" dirty="0">
              <a:solidFill>
                <a:schemeClr val="bg1"/>
              </a:solidFill>
            </a:endParaRPr>
          </a:p>
        </p:txBody>
      </p:sp>
      <p:sp>
        <p:nvSpPr>
          <p:cNvPr id="7" name="文本框 6"/>
          <p:cNvSpPr txBox="1"/>
          <p:nvPr/>
        </p:nvSpPr>
        <p:spPr>
          <a:xfrm>
            <a:off x="2639695" y="3601720"/>
            <a:ext cx="4611370" cy="423545"/>
          </a:xfrm>
          <a:prstGeom prst="rect">
            <a:avLst/>
          </a:prstGeom>
          <a:noFill/>
        </p:spPr>
        <p:txBody>
          <a:bodyPr wrap="square" rtlCol="0">
            <a:spAutoFit/>
          </a:bodyPr>
          <a:p>
            <a:pPr marL="0" lvl="1" algn="l" defTabSz="711200">
              <a:lnSpc>
                <a:spcPct val="90000"/>
              </a:lnSpc>
              <a:spcAft>
                <a:spcPct val="15000"/>
              </a:spcAft>
              <a:buClrTx/>
              <a:buSzTx/>
              <a:buFontTx/>
            </a:pPr>
            <a:r>
              <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rPr>
              <a:t>（五）电子商务发展</a:t>
            </a:r>
            <a:endPar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9a0c0624855bfe8ea6fbe4ea7f6753"/>
          <p:cNvPicPr>
            <a:picLocks noChangeAspect="1"/>
          </p:cNvPicPr>
          <p:nvPr/>
        </p:nvPicPr>
        <p:blipFill>
          <a:blip r:embed="rId1"/>
          <a:srcRect t="997" b="62188"/>
          <a:stretch>
            <a:fillRect/>
          </a:stretch>
        </p:blipFill>
        <p:spPr>
          <a:xfrm>
            <a:off x="6788150" y="1059815"/>
            <a:ext cx="2263140" cy="2232025"/>
          </a:xfrm>
          <a:prstGeom prst="rect">
            <a:avLst/>
          </a:prstGeom>
        </p:spPr>
      </p:pic>
      <p:sp>
        <p:nvSpPr>
          <p:cNvPr id="4" name="TextBox 3"/>
          <p:cNvSpPr txBox="1"/>
          <p:nvPr/>
        </p:nvSpPr>
        <p:spPr>
          <a:xfrm>
            <a:off x="1020809" y="483518"/>
            <a:ext cx="7345680" cy="953135"/>
          </a:xfrm>
          <a:prstGeom prst="rect">
            <a:avLst/>
          </a:prstGeom>
          <a:noFill/>
        </p:spPr>
        <p:txBody>
          <a:bodyPr wrap="none" rtlCol="0">
            <a:spAutoFit/>
          </a:bodyPr>
          <a:lstStyle/>
          <a:p>
            <a:pPr algn="l"/>
            <a:r>
              <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rPr>
              <a:t>（一）</a:t>
            </a:r>
            <a:r>
              <a:rPr lang="zh-CN" altLang="en-US" sz="20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rPr>
              <a:t>RCEP关税减让有利于扩大优势产品</a:t>
            </a:r>
            <a:r>
              <a:rPr lang="zh-CN" altLang="en-US" sz="20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rPr>
              <a:t>有竞争力产品</a:t>
            </a:r>
            <a:r>
              <a:rPr lang="zh-CN" altLang="en-US" sz="20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rPr>
              <a:t>进出口</a:t>
            </a:r>
            <a:endPar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endParaRPr>
          </a:p>
          <a:p>
            <a:endParaRPr lang="zh-CN" altLang="en-US" sz="2800" dirty="0">
              <a:solidFill>
                <a:schemeClr val="bg1"/>
              </a:solidFill>
              <a:effectLst>
                <a:outerShdw blurRad="60007" dist="310007" dir="7680000" sy="30000" kx="1300200" algn="ctr" rotWithShape="0">
                  <a:prstClr val="black">
                    <a:alpha val="32000"/>
                  </a:prstClr>
                </a:outerShdw>
              </a:effectLst>
              <a:latin typeface="迷你简粗倩" panose="03000509000000000000" pitchFamily="65" charset="-122"/>
              <a:ea typeface="迷你简粗倩" panose="03000509000000000000" pitchFamily="65" charset="-122"/>
            </a:endParaRPr>
          </a:p>
        </p:txBody>
      </p:sp>
      <p:sp>
        <p:nvSpPr>
          <p:cNvPr id="9" name="文本框 8"/>
          <p:cNvSpPr txBox="1"/>
          <p:nvPr/>
        </p:nvSpPr>
        <p:spPr>
          <a:xfrm>
            <a:off x="139700" y="1119505"/>
            <a:ext cx="8896985" cy="368300"/>
          </a:xfrm>
          <a:prstGeom prst="rect">
            <a:avLst/>
          </a:prstGeom>
          <a:noFill/>
        </p:spPr>
        <p:txBody>
          <a:bodyPr wrap="square" rtlCol="0">
            <a:spAutoFit/>
          </a:bodyPr>
          <a:lstStyle/>
          <a:p>
            <a:endParaRPr lang="zh-CN" altLang="en-US"/>
          </a:p>
        </p:txBody>
      </p:sp>
      <p:sp>
        <p:nvSpPr>
          <p:cNvPr id="11" name="文本框 10"/>
          <p:cNvSpPr txBox="1"/>
          <p:nvPr/>
        </p:nvSpPr>
        <p:spPr>
          <a:xfrm>
            <a:off x="472440" y="1348105"/>
            <a:ext cx="6129655" cy="2861310"/>
          </a:xfrm>
          <a:prstGeom prst="rect">
            <a:avLst/>
          </a:prstGeom>
          <a:noFill/>
        </p:spPr>
        <p:txBody>
          <a:bodyPr wrap="square" rtlCol="0">
            <a:spAutoFit/>
          </a:bodyPr>
          <a:lstStyle/>
          <a:p>
            <a:pPr marL="342900" indent="-342900" algn="just">
              <a:buFont typeface="Arial" panose="020B0604020202020204" pitchFamily="34" charset="0"/>
              <a:buChar char="•"/>
            </a:pPr>
            <a:r>
              <a:rPr lang="en-US" altLang="zh-CN" sz="2000">
                <a:latin typeface="仿宋_GB2312" panose="02010609030101010101" charset="-122"/>
                <a:ea typeface="仿宋_GB2312" panose="02010609030101010101" charset="-122"/>
                <a:cs typeface="仿宋_GB2312" panose="02010609030101010101" charset="-122"/>
              </a:rPr>
              <a:t>我国与RCEP成员国贸易额占我贸易总额1/3左右，这些国家均是我国重要经贸伙伴，其中东盟、日本、韩国分别是我国第一、第四、第五大贸易伙伴。</a:t>
            </a:r>
            <a:endParaRPr lang="en-US" altLang="zh-CN" sz="2000">
              <a:latin typeface="仿宋_GB2312" panose="02010609030101010101" charset="-122"/>
              <a:ea typeface="仿宋_GB2312" panose="02010609030101010101" charset="-122"/>
              <a:cs typeface="仿宋_GB2312" panose="02010609030101010101" charset="-122"/>
            </a:endParaRPr>
          </a:p>
          <a:p>
            <a:pPr marL="342900" indent="-342900" algn="just">
              <a:buFont typeface="Arial" panose="020B0604020202020204" pitchFamily="34" charset="0"/>
              <a:buChar char="•"/>
            </a:pPr>
            <a:endParaRPr lang="en-US" altLang="zh-CN" sz="2000">
              <a:latin typeface="仿宋_GB2312" panose="02010609030101010101" charset="-122"/>
              <a:ea typeface="仿宋_GB2312" panose="02010609030101010101" charset="-122"/>
              <a:cs typeface="仿宋_GB2312" panose="02010609030101010101" charset="-122"/>
            </a:endParaRPr>
          </a:p>
          <a:p>
            <a:pPr marL="342900" indent="-342900" algn="just">
              <a:buFont typeface="Arial" panose="020B0604020202020204" pitchFamily="34" charset="0"/>
              <a:buChar char="•"/>
            </a:pPr>
            <a:r>
              <a:rPr lang="en-US" altLang="zh-CN" sz="2000">
                <a:latin typeface="仿宋_GB2312" panose="02010609030101010101" charset="-122"/>
                <a:ea typeface="仿宋_GB2312" panose="02010609030101010101" charset="-122"/>
                <a:cs typeface="仿宋_GB2312" panose="02010609030101010101" charset="-122"/>
              </a:rPr>
              <a:t>区域内90%以上的货物贸易将逐步实现零关税。</a:t>
            </a:r>
            <a:endParaRPr lang="en-US" altLang="zh-CN" sz="2000">
              <a:latin typeface="仿宋_GB2312" panose="02010609030101010101" charset="-122"/>
              <a:ea typeface="仿宋_GB2312" panose="02010609030101010101" charset="-122"/>
              <a:cs typeface="仿宋_GB2312" panose="02010609030101010101" charset="-122"/>
            </a:endParaRPr>
          </a:p>
          <a:p>
            <a:pPr marL="342900" indent="-342900" algn="just">
              <a:buFont typeface="Arial" panose="020B0604020202020204" pitchFamily="34" charset="0"/>
              <a:buChar char="•"/>
            </a:pPr>
            <a:endParaRPr lang="en-US" altLang="zh-CN" sz="2000">
              <a:latin typeface="仿宋_GB2312" panose="02010609030101010101" charset="-122"/>
              <a:ea typeface="仿宋_GB2312" panose="02010609030101010101" charset="-122"/>
              <a:cs typeface="仿宋_GB2312" panose="02010609030101010101" charset="-122"/>
            </a:endParaRPr>
          </a:p>
          <a:p>
            <a:pPr marL="342900" indent="-342900" algn="just">
              <a:buFont typeface="Arial" panose="020B0604020202020204" pitchFamily="34" charset="0"/>
              <a:buChar char="•"/>
            </a:pPr>
            <a:r>
              <a:rPr lang="en-US" altLang="zh-CN" sz="2000">
                <a:latin typeface="仿宋_GB2312" panose="02010609030101010101" charset="-122"/>
                <a:ea typeface="仿宋_GB2312" panose="02010609030101010101" charset="-122"/>
                <a:cs typeface="仿宋_GB2312" panose="02010609030101010101" charset="-122"/>
              </a:rPr>
              <a:t>在RCEP框架下，中日两国首次达成自贸安排，双方在机械装备、电子信息、化工、轻工纺织等多个领域相互大幅降低关税，贸易促进效应明显。</a:t>
            </a:r>
            <a:endParaRPr lang="en-US" altLang="zh-CN" sz="2000">
              <a:latin typeface="仿宋_GB2312" panose="02010609030101010101" charset="-122"/>
              <a:ea typeface="仿宋_GB2312" panose="02010609030101010101" charset="-122"/>
              <a:cs typeface="仿宋_GB2312" panose="02010609030101010101" charset="-122"/>
            </a:endParaRPr>
          </a:p>
        </p:txBody>
      </p:sp>
      <p:pic>
        <p:nvPicPr>
          <p:cNvPr id="5" name="图片 4" descr="fc3461a3730ca4c6707a0553174d167"/>
          <p:cNvPicPr>
            <a:picLocks noChangeAspect="1"/>
          </p:cNvPicPr>
          <p:nvPr/>
        </p:nvPicPr>
        <p:blipFill>
          <a:blip r:embed="rId2"/>
          <a:stretch>
            <a:fillRect/>
          </a:stretch>
        </p:blipFill>
        <p:spPr>
          <a:xfrm>
            <a:off x="6787515" y="3291840"/>
            <a:ext cx="2265045" cy="12776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269"/>
          <p:cNvSpPr/>
          <p:nvPr/>
        </p:nvSpPr>
        <p:spPr>
          <a:xfrm>
            <a:off x="395605" y="1266190"/>
            <a:ext cx="8046085" cy="869950"/>
          </a:xfrm>
          <a:prstGeom prst="rect">
            <a:avLst/>
          </a:prstGeom>
          <a:solidFill>
            <a:schemeClr val="bg1">
              <a:lumMod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62118" tIns="31058" rIns="62118" bIns="31058" anchor="ctr"/>
          <a:p>
            <a:pPr algn="ctr" fontAlgn="auto"/>
            <a:endParaRPr lang="en-US" sz="700" noProof="1">
              <a:solidFill>
                <a:schemeClr val="tx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1044939" y="483518"/>
            <a:ext cx="7650480" cy="953135"/>
          </a:xfrm>
          <a:prstGeom prst="rect">
            <a:avLst/>
          </a:prstGeom>
          <a:noFill/>
        </p:spPr>
        <p:txBody>
          <a:bodyPr wrap="none" rtlCol="0">
            <a:spAutoFit/>
          </a:bodyPr>
          <a:lstStyle/>
          <a:p>
            <a:pPr algn="l"/>
            <a:r>
              <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rPr>
              <a:t>（二）原产地累积规则大大降低了商品享惠门槛</a:t>
            </a:r>
            <a:endPar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endParaRPr>
          </a:p>
          <a:p>
            <a:endParaRPr lang="zh-CN" altLang="en-US" sz="2800" dirty="0">
              <a:solidFill>
                <a:schemeClr val="bg1"/>
              </a:solidFill>
              <a:effectLst>
                <a:outerShdw blurRad="60007" dist="310007" dir="7680000" sy="30000" kx="1300200" algn="ctr" rotWithShape="0">
                  <a:prstClr val="black">
                    <a:alpha val="32000"/>
                  </a:prstClr>
                </a:outerShdw>
              </a:effectLst>
              <a:latin typeface="迷你简粗倩" panose="03000509000000000000" pitchFamily="65" charset="-122"/>
              <a:ea typeface="迷你简粗倩" panose="03000509000000000000" pitchFamily="65" charset="-122"/>
            </a:endParaRPr>
          </a:p>
        </p:txBody>
      </p:sp>
      <p:sp>
        <p:nvSpPr>
          <p:cNvPr id="9" name="文本框 8"/>
          <p:cNvSpPr txBox="1"/>
          <p:nvPr/>
        </p:nvSpPr>
        <p:spPr>
          <a:xfrm>
            <a:off x="139700" y="1119505"/>
            <a:ext cx="8896985" cy="368300"/>
          </a:xfrm>
          <a:prstGeom prst="rect">
            <a:avLst/>
          </a:prstGeom>
          <a:noFill/>
        </p:spPr>
        <p:txBody>
          <a:bodyPr wrap="square" rtlCol="0">
            <a:spAutoFit/>
          </a:bodyPr>
          <a:lstStyle/>
          <a:p>
            <a:endParaRPr lang="zh-CN" altLang="en-US"/>
          </a:p>
        </p:txBody>
      </p:sp>
      <p:sp>
        <p:nvSpPr>
          <p:cNvPr id="11" name="文本框 10"/>
          <p:cNvSpPr txBox="1"/>
          <p:nvPr/>
        </p:nvSpPr>
        <p:spPr>
          <a:xfrm>
            <a:off x="472440" y="1348105"/>
            <a:ext cx="7779385" cy="706755"/>
          </a:xfrm>
          <a:prstGeom prst="rect">
            <a:avLst/>
          </a:prstGeom>
          <a:noFill/>
        </p:spPr>
        <p:txBody>
          <a:bodyPr wrap="square" rtlCol="0">
            <a:spAutoFit/>
          </a:bodyPr>
          <a:lstStyle/>
          <a:p>
            <a:pPr indent="0" algn="just">
              <a:buFont typeface="Arial" panose="020B0604020202020204" pitchFamily="34" charset="0"/>
              <a:buNone/>
            </a:pPr>
            <a:r>
              <a:rPr lang="en-US" altLang="zh-CN" sz="2000">
                <a:latin typeface="仿宋_GB2312" panose="02010609030101010101" charset="-122"/>
                <a:ea typeface="仿宋_GB2312" panose="02010609030101010101" charset="-122"/>
                <a:cs typeface="仿宋_GB2312" panose="02010609030101010101" charset="-122"/>
              </a:rPr>
              <a:t>    这将鼓励生产商更多使用区域内原产材料，有助于本地区形成更加紧密、更具韧性的产业链供应链。</a:t>
            </a:r>
            <a:endParaRPr lang="en-US" altLang="zh-CN" sz="2000">
              <a:latin typeface="仿宋_GB2312" panose="02010609030101010101" charset="-122"/>
              <a:ea typeface="仿宋_GB2312" panose="02010609030101010101" charset="-122"/>
              <a:cs typeface="仿宋_GB2312" panose="02010609030101010101" charset="-122"/>
            </a:endParaRPr>
          </a:p>
        </p:txBody>
      </p:sp>
      <p:sp>
        <p:nvSpPr>
          <p:cNvPr id="8" name="圆角矩形 7"/>
          <p:cNvSpPr/>
          <p:nvPr/>
        </p:nvSpPr>
        <p:spPr>
          <a:xfrm>
            <a:off x="3636010" y="2355850"/>
            <a:ext cx="2573655" cy="2049780"/>
          </a:xfrm>
          <a:prstGeom prst="roundRect">
            <a:avLst/>
          </a:prstGeom>
          <a:blipFill rotWithShape="1">
            <a:blip r:embed="rId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6300470" y="2355850"/>
            <a:ext cx="2573655" cy="2049780"/>
          </a:xfrm>
          <a:prstGeom prst="roundRect">
            <a:avLst/>
          </a:prstGeom>
          <a:blipFill rotWithShape="1">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0809" y="483518"/>
            <a:ext cx="8006080" cy="521970"/>
          </a:xfrm>
          <a:prstGeom prst="rect">
            <a:avLst/>
          </a:prstGeom>
          <a:noFill/>
        </p:spPr>
        <p:txBody>
          <a:bodyPr wrap="none" rtlCol="0">
            <a:spAutoFit/>
          </a:bodyPr>
          <a:lstStyle/>
          <a:p>
            <a:pPr algn="l"/>
            <a:r>
              <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rPr>
              <a:t>（三）RCEP将提升我国与其他成员国相互投资增长</a:t>
            </a:r>
            <a:endPar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endParaRPr>
          </a:p>
        </p:txBody>
      </p:sp>
      <p:sp>
        <p:nvSpPr>
          <p:cNvPr id="8" name="燕尾形 7"/>
          <p:cNvSpPr/>
          <p:nvPr/>
        </p:nvSpPr>
        <p:spPr>
          <a:xfrm>
            <a:off x="1043940" y="2067560"/>
            <a:ext cx="3295015" cy="518160"/>
          </a:xfrm>
          <a:prstGeom prst="chevron">
            <a:avLst>
              <a:gd name="adj" fmla="val 40000"/>
            </a:avLst>
          </a:prstGeom>
          <a:solidFill>
            <a:srgbClr val="82C836">
              <a:alpha val="7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任意多边形 9"/>
          <p:cNvSpPr/>
          <p:nvPr/>
        </p:nvSpPr>
        <p:spPr>
          <a:xfrm>
            <a:off x="1301115" y="2276475"/>
            <a:ext cx="3131185" cy="1949450"/>
          </a:xfrm>
          <a:custGeom>
            <a:avLst/>
            <a:gdLst>
              <a:gd name="connsiteX0" fmla="*/ 0 w 1133355"/>
              <a:gd name="connsiteY0" fmla="*/ 51806 h 518062"/>
              <a:gd name="connsiteX1" fmla="*/ 51806 w 1133355"/>
              <a:gd name="connsiteY1" fmla="*/ 0 h 518062"/>
              <a:gd name="connsiteX2" fmla="*/ 1081549 w 1133355"/>
              <a:gd name="connsiteY2" fmla="*/ 0 h 518062"/>
              <a:gd name="connsiteX3" fmla="*/ 1133355 w 1133355"/>
              <a:gd name="connsiteY3" fmla="*/ 51806 h 518062"/>
              <a:gd name="connsiteX4" fmla="*/ 1133355 w 1133355"/>
              <a:gd name="connsiteY4" fmla="*/ 466256 h 518062"/>
              <a:gd name="connsiteX5" fmla="*/ 1081549 w 1133355"/>
              <a:gd name="connsiteY5" fmla="*/ 518062 h 518062"/>
              <a:gd name="connsiteX6" fmla="*/ 51806 w 1133355"/>
              <a:gd name="connsiteY6" fmla="*/ 518062 h 518062"/>
              <a:gd name="connsiteX7" fmla="*/ 0 w 1133355"/>
              <a:gd name="connsiteY7" fmla="*/ 466256 h 518062"/>
              <a:gd name="connsiteX8" fmla="*/ 0 w 1133355"/>
              <a:gd name="connsiteY8" fmla="*/ 51806 h 5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3355" h="518062">
                <a:moveTo>
                  <a:pt x="0" y="51806"/>
                </a:moveTo>
                <a:cubicBezTo>
                  <a:pt x="0" y="23194"/>
                  <a:pt x="23194" y="0"/>
                  <a:pt x="51806" y="0"/>
                </a:cubicBezTo>
                <a:lnTo>
                  <a:pt x="1081549" y="0"/>
                </a:lnTo>
                <a:cubicBezTo>
                  <a:pt x="1110161" y="0"/>
                  <a:pt x="1133355" y="23194"/>
                  <a:pt x="1133355" y="51806"/>
                </a:cubicBezTo>
                <a:lnTo>
                  <a:pt x="1133355" y="466256"/>
                </a:lnTo>
                <a:cubicBezTo>
                  <a:pt x="1133355" y="494868"/>
                  <a:pt x="1110161" y="518062"/>
                  <a:pt x="1081549" y="518062"/>
                </a:cubicBezTo>
                <a:lnTo>
                  <a:pt x="51806" y="518062"/>
                </a:lnTo>
                <a:cubicBezTo>
                  <a:pt x="23194" y="518062"/>
                  <a:pt x="0" y="494868"/>
                  <a:pt x="0" y="466256"/>
                </a:cubicBezTo>
                <a:lnTo>
                  <a:pt x="0" y="51806"/>
                </a:lnTo>
                <a:close/>
              </a:path>
            </a:pathLst>
          </a:custGeom>
          <a:ln w="12700">
            <a:solidFill>
              <a:srgbClr val="7ABC3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078" tIns="136078" rIns="136078" bIns="136078" numCol="1" spcCol="1270" anchor="ctr" anchorCtr="0">
            <a:noAutofit/>
          </a:bodyPr>
          <a:lstStyle/>
          <a:p>
            <a:pPr algn="ctr" defTabSz="711200">
              <a:lnSpc>
                <a:spcPct val="90000"/>
              </a:lnSpc>
              <a:spcBef>
                <a:spcPct val="0"/>
              </a:spcBef>
              <a:spcAft>
                <a:spcPct val="350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1</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defTabSz="711200">
              <a:lnSpc>
                <a:spcPct val="90000"/>
              </a:lnSpc>
              <a:spcBef>
                <a:spcPct val="0"/>
              </a:spcBef>
              <a:spcAft>
                <a:spcPct val="35000"/>
              </a:spcAft>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采用负面清单方式承诺的有7个国家：澳大利亚、日本、韩国、新加坡、马来西亚、文莱、印度尼西亚；</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defTabSz="711200">
              <a:lnSpc>
                <a:spcPct val="90000"/>
              </a:lnSpc>
              <a:spcBef>
                <a:spcPct val="0"/>
              </a:spcBef>
              <a:spcAft>
                <a:spcPct val="350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采用正面清单承诺为其余8个成员国，将于协定生效后6年内转化为负面清单。</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燕尾形 13"/>
          <p:cNvSpPr/>
          <p:nvPr/>
        </p:nvSpPr>
        <p:spPr>
          <a:xfrm>
            <a:off x="4716145" y="2045335"/>
            <a:ext cx="3318510" cy="518160"/>
          </a:xfrm>
          <a:prstGeom prst="chevron">
            <a:avLst>
              <a:gd name="adj" fmla="val 40000"/>
            </a:avLst>
          </a:prstGeom>
          <a:solidFill>
            <a:srgbClr val="82C83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任意多边形 16"/>
          <p:cNvSpPr/>
          <p:nvPr/>
        </p:nvSpPr>
        <p:spPr>
          <a:xfrm>
            <a:off x="4980940" y="2246630"/>
            <a:ext cx="3130550" cy="1978660"/>
          </a:xfrm>
          <a:custGeom>
            <a:avLst/>
            <a:gdLst>
              <a:gd name="connsiteX0" fmla="*/ 0 w 1133355"/>
              <a:gd name="connsiteY0" fmla="*/ 51806 h 518062"/>
              <a:gd name="connsiteX1" fmla="*/ 51806 w 1133355"/>
              <a:gd name="connsiteY1" fmla="*/ 0 h 518062"/>
              <a:gd name="connsiteX2" fmla="*/ 1081549 w 1133355"/>
              <a:gd name="connsiteY2" fmla="*/ 0 h 518062"/>
              <a:gd name="connsiteX3" fmla="*/ 1133355 w 1133355"/>
              <a:gd name="connsiteY3" fmla="*/ 51806 h 518062"/>
              <a:gd name="connsiteX4" fmla="*/ 1133355 w 1133355"/>
              <a:gd name="connsiteY4" fmla="*/ 466256 h 518062"/>
              <a:gd name="connsiteX5" fmla="*/ 1081549 w 1133355"/>
              <a:gd name="connsiteY5" fmla="*/ 518062 h 518062"/>
              <a:gd name="connsiteX6" fmla="*/ 51806 w 1133355"/>
              <a:gd name="connsiteY6" fmla="*/ 518062 h 518062"/>
              <a:gd name="connsiteX7" fmla="*/ 0 w 1133355"/>
              <a:gd name="connsiteY7" fmla="*/ 466256 h 518062"/>
              <a:gd name="connsiteX8" fmla="*/ 0 w 1133355"/>
              <a:gd name="connsiteY8" fmla="*/ 51806 h 51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3355" h="518062">
                <a:moveTo>
                  <a:pt x="0" y="51806"/>
                </a:moveTo>
                <a:cubicBezTo>
                  <a:pt x="0" y="23194"/>
                  <a:pt x="23194" y="0"/>
                  <a:pt x="51806" y="0"/>
                </a:cubicBezTo>
                <a:lnTo>
                  <a:pt x="1081549" y="0"/>
                </a:lnTo>
                <a:cubicBezTo>
                  <a:pt x="1110161" y="0"/>
                  <a:pt x="1133355" y="23194"/>
                  <a:pt x="1133355" y="51806"/>
                </a:cubicBezTo>
                <a:lnTo>
                  <a:pt x="1133355" y="466256"/>
                </a:lnTo>
                <a:cubicBezTo>
                  <a:pt x="1133355" y="494868"/>
                  <a:pt x="1110161" y="518062"/>
                  <a:pt x="1081549" y="518062"/>
                </a:cubicBezTo>
                <a:lnTo>
                  <a:pt x="51806" y="518062"/>
                </a:lnTo>
                <a:cubicBezTo>
                  <a:pt x="23194" y="518062"/>
                  <a:pt x="0" y="494868"/>
                  <a:pt x="0" y="466256"/>
                </a:cubicBezTo>
                <a:lnTo>
                  <a:pt x="0" y="51806"/>
                </a:lnTo>
                <a:close/>
              </a:path>
            </a:pathLst>
          </a:custGeom>
          <a:ln w="12700">
            <a:solidFill>
              <a:srgbClr val="7ABC3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6078" tIns="136078" rIns="136078" bIns="136078" numCol="1" spcCol="1270" anchor="ctr" anchorCtr="0">
            <a:noAutofit/>
          </a:bodyPr>
          <a:lstStyle/>
          <a:p>
            <a:pPr algn="ctr" defTabSz="711200">
              <a:lnSpc>
                <a:spcPct val="90000"/>
              </a:lnSpc>
              <a:spcBef>
                <a:spcPct val="0"/>
              </a:spcBef>
              <a:spcAft>
                <a:spcPct val="35000"/>
              </a:spcAft>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defTabSz="711200">
              <a:lnSpc>
                <a:spcPct val="90000"/>
              </a:lnSpc>
              <a:spcBef>
                <a:spcPct val="0"/>
              </a:spcBef>
              <a:spcAft>
                <a:spcPct val="35000"/>
              </a:spcAft>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我国在加入世界贸易组织承诺100个服务贸易部门的基础上新增了研发、管理咨询、制造业相关服务、空运等22个部门；</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defTabSz="711200">
              <a:lnSpc>
                <a:spcPct val="90000"/>
              </a:lnSpc>
              <a:spcBef>
                <a:spcPct val="0"/>
              </a:spcBef>
              <a:spcAft>
                <a:spcPct val="35000"/>
              </a:spcAft>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提高了原有的金融、法律、建筑、海运等37个部门的承诺水平。</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069340" y="1242695"/>
            <a:ext cx="7513320" cy="922020"/>
          </a:xfrm>
          <a:prstGeom prst="rect">
            <a:avLst/>
          </a:prstGeom>
          <a:noFill/>
        </p:spPr>
        <p:txBody>
          <a:bodyPr wrap="square" rtlCol="0">
            <a:spAutoFit/>
          </a:bodyPr>
          <a:lstStyle/>
          <a:p>
            <a:r>
              <a:rPr lang="en-US" altLang="zh-CN"/>
              <a:t>        </a:t>
            </a:r>
            <a:r>
              <a:rPr lang="zh-CN" altLang="en-US" b="1">
                <a:solidFill>
                  <a:srgbClr val="FF0000"/>
                </a:solidFill>
              </a:rPr>
              <a:t>服务贸易领域，</a:t>
            </a:r>
            <a:r>
              <a:rPr lang="zh-CN" altLang="en-US"/>
              <a:t>各方均作出高水平开放承诺，总体上均承诺开放</a:t>
            </a:r>
            <a:r>
              <a:rPr lang="zh-CN" altLang="en-US" b="1"/>
              <a:t>超过100个服务贸易部门</a:t>
            </a:r>
            <a:r>
              <a:rPr lang="zh-CN" altLang="en-US"/>
              <a:t>，达到了各方已有自贸协定最高水平，</a:t>
            </a:r>
            <a:r>
              <a:rPr lang="zh-CN" altLang="en-US"/>
              <a:t>并承诺于协定生效后6年内全面转化为</a:t>
            </a:r>
            <a:r>
              <a:rPr lang="zh-CN" altLang="en-US" b="1"/>
              <a:t>负面清单</a:t>
            </a:r>
            <a:endParaRPr lang="zh-CN" altLang="en-US" b="1"/>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4" grpId="0"/>
      <p:bldP spid="10" grpId="0" bldLvl="0" animBg="1"/>
      <p:bldP spid="1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0809" y="483518"/>
            <a:ext cx="8006080" cy="521970"/>
          </a:xfrm>
          <a:prstGeom prst="rect">
            <a:avLst/>
          </a:prstGeom>
          <a:noFill/>
        </p:spPr>
        <p:txBody>
          <a:bodyPr wrap="none" rtlCol="0">
            <a:spAutoFit/>
          </a:bodyPr>
          <a:lstStyle/>
          <a:p>
            <a:pPr algn="l"/>
            <a:r>
              <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rPr>
              <a:t>（三）RCEP将提升我国与其他成员国相互投资增长</a:t>
            </a:r>
            <a:endPar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4716145" y="1279525"/>
            <a:ext cx="4060190" cy="2584450"/>
          </a:xfrm>
          <a:prstGeom prst="rect">
            <a:avLst/>
          </a:prstGeom>
          <a:noFill/>
        </p:spPr>
        <p:txBody>
          <a:bodyPr wrap="square" rtlCol="0">
            <a:spAutoFit/>
          </a:bodyPr>
          <a:lstStyle/>
          <a:p>
            <a:r>
              <a:rPr lang="en-US" altLang="zh-CN"/>
              <a:t>        </a:t>
            </a:r>
            <a:r>
              <a:rPr lang="zh-CN" altLang="en-US" b="1">
                <a:solidFill>
                  <a:srgbClr val="FF0000"/>
                </a:solidFill>
              </a:rPr>
              <a:t>投资领域，</a:t>
            </a:r>
            <a:r>
              <a:rPr lang="zh-CN" altLang="en-US"/>
              <a:t>各方以负面清单的形式作出承诺，外商投资准入更加放宽，大幅提高了政策透明度，区域投资将更加活跃。</a:t>
            </a:r>
            <a:endParaRPr lang="zh-CN" altLang="en-US"/>
          </a:p>
          <a:p>
            <a:endParaRPr lang="zh-CN" altLang="en-US"/>
          </a:p>
          <a:p>
            <a:r>
              <a:rPr lang="en-US" altLang="zh-CN"/>
              <a:t>        </a:t>
            </a:r>
            <a:r>
              <a:rPr lang="zh-CN" altLang="en-US"/>
              <a:t>我国首次在国际协定中纳入非服务业投资负面清单，对制造业、农业、林业、渔业、采矿业5个领域作出了高水平自由化承诺。</a:t>
            </a:r>
            <a:endParaRPr lang="zh-CN" altLang="en-US"/>
          </a:p>
        </p:txBody>
      </p:sp>
      <p:sp>
        <p:nvSpPr>
          <p:cNvPr id="6" name="圆角矩形 5"/>
          <p:cNvSpPr/>
          <p:nvPr/>
        </p:nvSpPr>
        <p:spPr>
          <a:xfrm>
            <a:off x="179070" y="1115695"/>
            <a:ext cx="4258310" cy="3392805"/>
          </a:xfrm>
          <a:prstGeom prst="round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0809" y="483518"/>
            <a:ext cx="3027680" cy="521970"/>
          </a:xfrm>
          <a:prstGeom prst="rect">
            <a:avLst/>
          </a:prstGeom>
          <a:noFill/>
        </p:spPr>
        <p:txBody>
          <a:bodyPr wrap="none" rtlCol="0">
            <a:spAutoFit/>
          </a:bodyPr>
          <a:lstStyle/>
          <a:p>
            <a:pPr algn="l"/>
            <a:r>
              <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rPr>
              <a:t>（四）贸易便利化</a:t>
            </a:r>
            <a:endPar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323850" y="1347470"/>
            <a:ext cx="4060190" cy="2861310"/>
          </a:xfrm>
          <a:prstGeom prst="rect">
            <a:avLst/>
          </a:prstGeom>
          <a:noFill/>
        </p:spPr>
        <p:txBody>
          <a:bodyPr wrap="square" rtlCol="0">
            <a:spAutoFit/>
          </a:bodyPr>
          <a:lstStyle/>
          <a:p>
            <a:pPr marL="285750" indent="-285750">
              <a:buFont typeface="Arial" panose="020B0604020202020204" pitchFamily="34" charset="0"/>
              <a:buChar char="•"/>
            </a:pPr>
            <a:r>
              <a:rPr lang="zh-CN" altLang="en-US"/>
              <a:t>各成员就海关程序、检验检疫、技术标准等作出了高水平承诺：</a:t>
            </a:r>
            <a:endParaRPr lang="zh-CN" altLang="en-US"/>
          </a:p>
          <a:p>
            <a:pPr marL="285750" indent="-285750">
              <a:buFont typeface="Arial" panose="020B0604020202020204" pitchFamily="34" charset="0"/>
              <a:buChar char="•"/>
            </a:pPr>
            <a:endParaRPr lang="zh-CN" altLang="en-US"/>
          </a:p>
          <a:p>
            <a:pPr marL="285750" indent="-285750">
              <a:buFont typeface="Arial" panose="020B0604020202020204" pitchFamily="34" charset="0"/>
              <a:buChar char="•"/>
            </a:pPr>
            <a:r>
              <a:rPr lang="zh-CN" altLang="en-US"/>
              <a:t>特别是承诺尽可能在货物抵达后</a:t>
            </a:r>
            <a:r>
              <a:rPr lang="zh-CN" altLang="en-US" b="1"/>
              <a:t>48小时内</a:t>
            </a:r>
            <a:r>
              <a:rPr lang="zh-CN" altLang="en-US"/>
              <a:t>放行；</a:t>
            </a:r>
            <a:endParaRPr lang="zh-CN" altLang="en-US"/>
          </a:p>
          <a:p>
            <a:pPr marL="285750" indent="-285750">
              <a:buFont typeface="Arial" panose="020B0604020202020204" pitchFamily="34" charset="0"/>
              <a:buChar char="•"/>
            </a:pPr>
            <a:endParaRPr lang="zh-CN" altLang="en-US"/>
          </a:p>
          <a:p>
            <a:pPr marL="285750" indent="-285750">
              <a:buFont typeface="Arial" panose="020B0604020202020204" pitchFamily="34" charset="0"/>
              <a:buChar char="•"/>
            </a:pPr>
            <a:r>
              <a:rPr lang="zh-CN" altLang="en-US"/>
              <a:t>对快件、易腐货物争取在抵达后</a:t>
            </a:r>
            <a:r>
              <a:rPr lang="zh-CN" altLang="en-US" b="1"/>
              <a:t>6小时内</a:t>
            </a:r>
            <a:r>
              <a:rPr lang="zh-CN" altLang="en-US"/>
              <a:t>放行；</a:t>
            </a:r>
            <a:endParaRPr lang="zh-CN" altLang="en-US"/>
          </a:p>
          <a:p>
            <a:pPr marL="285750" indent="-285750">
              <a:buFont typeface="Arial" panose="020B0604020202020204" pitchFamily="34" charset="0"/>
              <a:buChar char="•"/>
            </a:pPr>
            <a:endParaRPr lang="zh-CN" altLang="en-US"/>
          </a:p>
          <a:p>
            <a:pPr marL="285750" indent="-285750">
              <a:buFont typeface="Arial" panose="020B0604020202020204" pitchFamily="34" charset="0"/>
              <a:buChar char="•"/>
            </a:pPr>
            <a:r>
              <a:rPr lang="zh-CN" altLang="en-US"/>
              <a:t>将有利于提升物流通关效率。</a:t>
            </a:r>
            <a:endParaRPr lang="zh-CN" altLang="en-US"/>
          </a:p>
        </p:txBody>
      </p:sp>
      <p:sp>
        <p:nvSpPr>
          <p:cNvPr id="6" name="圆角矩形 5"/>
          <p:cNvSpPr/>
          <p:nvPr/>
        </p:nvSpPr>
        <p:spPr>
          <a:xfrm>
            <a:off x="4716145" y="1131570"/>
            <a:ext cx="4258310" cy="3392805"/>
          </a:xfrm>
          <a:prstGeom prst="round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0809" y="483518"/>
            <a:ext cx="3383280" cy="521970"/>
          </a:xfrm>
          <a:prstGeom prst="rect">
            <a:avLst/>
          </a:prstGeom>
          <a:noFill/>
        </p:spPr>
        <p:txBody>
          <a:bodyPr wrap="none" rtlCol="0">
            <a:spAutoFit/>
          </a:bodyPr>
          <a:lstStyle/>
          <a:p>
            <a:pPr algn="l"/>
            <a:r>
              <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rPr>
              <a:t>（五）电子商务发展</a:t>
            </a:r>
            <a:endPar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endParaRPr>
          </a:p>
        </p:txBody>
      </p:sp>
      <p:sp>
        <p:nvSpPr>
          <p:cNvPr id="3" name="矩形 2"/>
          <p:cNvSpPr>
            <a:spLocks noChangeArrowheads="1"/>
          </p:cNvSpPr>
          <p:nvPr/>
        </p:nvSpPr>
        <p:spPr bwMode="auto">
          <a:xfrm>
            <a:off x="5813425" y="1223010"/>
            <a:ext cx="224726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l"/>
            <a:r>
              <a:rPr lang="zh-CN" altLang="en-US" sz="1400" b="1">
                <a:solidFill>
                  <a:schemeClr val="accent1"/>
                </a:solidFill>
                <a:latin typeface="微软雅黑" panose="020B0503020204020204" pitchFamily="34" charset="-122"/>
                <a:ea typeface="微软雅黑" panose="020B0503020204020204" pitchFamily="34" charset="-122"/>
              </a:rPr>
              <a:t>一是促进跨境电商发展。</a:t>
            </a:r>
            <a:endParaRPr lang="zh-CN" altLang="en-US" sz="1400" b="1">
              <a:solidFill>
                <a:schemeClr val="accent1"/>
              </a:solidFill>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5845810" y="2451100"/>
            <a:ext cx="278257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r>
              <a:rPr lang="zh-CN" altLang="en-US" sz="1400" b="1">
                <a:solidFill>
                  <a:schemeClr val="accent1"/>
                </a:solidFill>
                <a:latin typeface="微软雅黑" panose="020B0503020204020204" pitchFamily="34" charset="-122"/>
                <a:ea typeface="微软雅黑" panose="020B0503020204020204" pitchFamily="34" charset="-122"/>
              </a:rPr>
              <a:t>二是利于新业态新模式发展。</a:t>
            </a:r>
            <a:endParaRPr lang="zh-CN" altLang="en-US" sz="1400" b="1">
              <a:solidFill>
                <a:schemeClr val="accent1"/>
              </a:solidFill>
              <a:latin typeface="微软雅黑" panose="020B0503020204020204" pitchFamily="34" charset="-122"/>
              <a:ea typeface="微软雅黑" panose="020B0503020204020204" pitchFamily="34" charset="-122"/>
            </a:endParaRPr>
          </a:p>
        </p:txBody>
      </p:sp>
      <p:sp>
        <p:nvSpPr>
          <p:cNvPr id="8" name="等腰三角形 7"/>
          <p:cNvSpPr>
            <a:spLocks noChangeAspect="1" noChangeArrowheads="1"/>
          </p:cNvSpPr>
          <p:nvPr/>
        </p:nvSpPr>
        <p:spPr bwMode="auto">
          <a:xfrm rot="5400000" flipV="1">
            <a:off x="5313521" y="1832769"/>
            <a:ext cx="180975" cy="153988"/>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nchor="ctr"/>
          <a:lstStyle/>
          <a:p>
            <a:pPr algn="ctr">
              <a:buFont typeface="Arial" panose="020B0604020202020204" pitchFamily="34" charset="0"/>
              <a:buNone/>
            </a:pPr>
            <a:endParaRPr lang="zh-CN" altLang="zh-CN" sz="15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47"/>
          <p:cNvSpPr>
            <a:spLocks noChangeArrowheads="1"/>
          </p:cNvSpPr>
          <p:nvPr/>
        </p:nvSpPr>
        <p:spPr bwMode="auto">
          <a:xfrm>
            <a:off x="5481320" y="1490980"/>
            <a:ext cx="3564255" cy="84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20000"/>
              </a:lnSpc>
              <a:buFont typeface="Arial" panose="020B0604020202020204" pitchFamily="34" charset="0"/>
              <a:buNone/>
            </a:pPr>
            <a:r>
              <a:rPr lang="zh-CN" altLang="en-US" sz="1400" b="1">
                <a:solidFill>
                  <a:srgbClr val="333333"/>
                </a:solidFill>
                <a:latin typeface="仿宋_GB2312" panose="02010609030101010101" charset="-122"/>
                <a:ea typeface="仿宋_GB2312" panose="02010609030101010101" charset="-122"/>
                <a:cs typeface="仿宋_GB2312" panose="02010609030101010101" charset="-122"/>
                <a:sym typeface="微软雅黑" panose="020B0503020204020204" pitchFamily="34" charset="-122"/>
              </a:rPr>
              <a:t>各方承诺促进“无纸化贸易”，承认电子签名的效力，为网络交易的开展提供了制度性保障，将有利于跨境电商发展。</a:t>
            </a:r>
            <a:endParaRPr lang="zh-CN" altLang="en-US" sz="1400" b="1">
              <a:solidFill>
                <a:srgbClr val="333333"/>
              </a:solidFill>
              <a:latin typeface="仿宋_GB2312" panose="02010609030101010101" charset="-122"/>
              <a:ea typeface="仿宋_GB2312" panose="02010609030101010101" charset="-122"/>
              <a:cs typeface="仿宋_GB2312" panose="02010609030101010101" charset="-122"/>
              <a:sym typeface="微软雅黑" panose="020B0503020204020204" pitchFamily="34" charset="-122"/>
            </a:endParaRPr>
          </a:p>
        </p:txBody>
      </p:sp>
      <p:sp>
        <p:nvSpPr>
          <p:cNvPr id="10" name="等腰三角形 18"/>
          <p:cNvSpPr>
            <a:spLocks noChangeAspect="1" noChangeArrowheads="1"/>
          </p:cNvSpPr>
          <p:nvPr/>
        </p:nvSpPr>
        <p:spPr bwMode="auto">
          <a:xfrm rot="5400000" flipV="1">
            <a:off x="5351145" y="2820670"/>
            <a:ext cx="179388" cy="153988"/>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nchor="ctr"/>
          <a:lstStyle/>
          <a:p>
            <a:pPr algn="ctr">
              <a:buFont typeface="Arial" panose="020B0604020202020204" pitchFamily="34" charset="0"/>
              <a:buNone/>
            </a:pPr>
            <a:endParaRPr lang="zh-CN" altLang="zh-CN" sz="15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47"/>
          <p:cNvSpPr>
            <a:spLocks noChangeArrowheads="1"/>
          </p:cNvSpPr>
          <p:nvPr/>
        </p:nvSpPr>
        <p:spPr bwMode="auto">
          <a:xfrm>
            <a:off x="5519420" y="2724785"/>
            <a:ext cx="3389630" cy="84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l">
              <a:lnSpc>
                <a:spcPct val="120000"/>
              </a:lnSpc>
              <a:buClrTx/>
              <a:buSzTx/>
              <a:buFont typeface="Arial" panose="020B0604020202020204" pitchFamily="34" charset="0"/>
              <a:buNone/>
            </a:pPr>
            <a:r>
              <a:rPr lang="zh-CN" altLang="en-US" sz="1400" b="1">
                <a:solidFill>
                  <a:srgbClr val="333333"/>
                </a:solidFill>
                <a:latin typeface="仿宋_GB2312" panose="02010609030101010101" charset="-122"/>
                <a:ea typeface="仿宋_GB2312" panose="02010609030101010101" charset="-122"/>
                <a:cs typeface="仿宋_GB2312" panose="02010609030101010101" charset="-122"/>
                <a:sym typeface="微软雅黑" panose="020B0503020204020204" pitchFamily="34" charset="-122"/>
              </a:rPr>
              <a:t>互联网金融、在线办公、在线教育、在线问诊、网上交易会等新业态新模式将迎来更大发展机遇。</a:t>
            </a:r>
            <a:endParaRPr lang="zh-CN" altLang="en-US" sz="1400" b="1">
              <a:solidFill>
                <a:srgbClr val="333333"/>
              </a:solidFill>
              <a:latin typeface="仿宋_GB2312" panose="02010609030101010101" charset="-122"/>
              <a:ea typeface="仿宋_GB2312" panose="02010609030101010101" charset="-122"/>
              <a:cs typeface="仿宋_GB2312" panose="02010609030101010101" charset="-122"/>
              <a:sym typeface="微软雅黑" panose="020B0503020204020204" pitchFamily="34" charset="-122"/>
            </a:endParaRPr>
          </a:p>
        </p:txBody>
      </p:sp>
      <p:sp>
        <p:nvSpPr>
          <p:cNvPr id="14" name="形状 13"/>
          <p:cNvSpPr/>
          <p:nvPr/>
        </p:nvSpPr>
        <p:spPr>
          <a:xfrm>
            <a:off x="3446463" y="2189163"/>
            <a:ext cx="1400175" cy="1401762"/>
          </a:xfrm>
          <a:prstGeom prst="leftCircularArrow">
            <a:avLst>
              <a:gd name="adj1" fmla="val 8909"/>
              <a:gd name="adj2" fmla="val 1142322"/>
              <a:gd name="adj3" fmla="val 6293598"/>
              <a:gd name="adj4" fmla="val 18900002"/>
              <a:gd name="adj5" fmla="val 12500"/>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sp>
      <p:sp>
        <p:nvSpPr>
          <p:cNvPr id="15" name="空心弧 14"/>
          <p:cNvSpPr/>
          <p:nvPr/>
        </p:nvSpPr>
        <p:spPr>
          <a:xfrm>
            <a:off x="3948113" y="3106738"/>
            <a:ext cx="1203325" cy="1203325"/>
          </a:xfrm>
          <a:prstGeom prst="blockArc">
            <a:avLst>
              <a:gd name="adj1" fmla="val 13624405"/>
              <a:gd name="adj2" fmla="val 17228224"/>
              <a:gd name="adj3" fmla="val 11481"/>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
        <p:nvSpPr>
          <p:cNvPr id="16" name="空心弧 15"/>
          <p:cNvSpPr/>
          <p:nvPr/>
        </p:nvSpPr>
        <p:spPr>
          <a:xfrm>
            <a:off x="4075113" y="3233738"/>
            <a:ext cx="1203325" cy="1203325"/>
          </a:xfrm>
          <a:prstGeom prst="blockArc">
            <a:avLst>
              <a:gd name="adj1" fmla="val 17085111"/>
              <a:gd name="adj2" fmla="val 10799997"/>
              <a:gd name="adj3" fmla="val 11504"/>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
        <p:nvSpPr>
          <p:cNvPr id="17" name="任意多边形 16"/>
          <p:cNvSpPr/>
          <p:nvPr/>
        </p:nvSpPr>
        <p:spPr>
          <a:xfrm rot="17307692">
            <a:off x="4216400" y="1800225"/>
            <a:ext cx="1214438" cy="655638"/>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900" noProof="1">
              <a:solidFill>
                <a:schemeClr val="accent1">
                  <a:lumMod val="75000"/>
                </a:schemeClr>
              </a:solidFill>
            </a:endParaRPr>
          </a:p>
        </p:txBody>
      </p:sp>
      <p:sp>
        <p:nvSpPr>
          <p:cNvPr id="18" name="任意多边形 17"/>
          <p:cNvSpPr/>
          <p:nvPr/>
        </p:nvSpPr>
        <p:spPr>
          <a:xfrm rot="17307692">
            <a:off x="3918743" y="1462882"/>
            <a:ext cx="798513" cy="558800"/>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900" noProof="1">
              <a:solidFill>
                <a:schemeClr val="accent1">
                  <a:lumMod val="75000"/>
                </a:schemeClr>
              </a:solidFill>
            </a:endParaRPr>
          </a:p>
        </p:txBody>
      </p:sp>
      <p:sp>
        <p:nvSpPr>
          <p:cNvPr id="19" name="TextBox 17"/>
          <p:cNvSpPr txBox="1">
            <a:spLocks noChangeArrowheads="1"/>
          </p:cNvSpPr>
          <p:nvPr/>
        </p:nvSpPr>
        <p:spPr bwMode="auto">
          <a:xfrm>
            <a:off x="4333875" y="1689100"/>
            <a:ext cx="434975" cy="65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3800" b="1">
                <a:solidFill>
                  <a:schemeClr val="accent1"/>
                </a:solidFill>
                <a:latin typeface="微软雅黑" panose="020B0503020204020204" pitchFamily="34" charset="-122"/>
                <a:ea typeface="微软雅黑" panose="020B0503020204020204" pitchFamily="34" charset="-122"/>
              </a:rPr>
              <a:t>1</a:t>
            </a:r>
            <a:endParaRPr lang="zh-CN" altLang="en-US" sz="3800" b="1">
              <a:solidFill>
                <a:schemeClr val="accent1"/>
              </a:solidFill>
              <a:latin typeface="微软雅黑" panose="020B0503020204020204" pitchFamily="34" charset="-122"/>
              <a:ea typeface="微软雅黑" panose="020B0503020204020204" pitchFamily="34" charset="-122"/>
            </a:endParaRPr>
          </a:p>
        </p:txBody>
      </p:sp>
      <p:sp>
        <p:nvSpPr>
          <p:cNvPr id="20" name="TextBox 18"/>
          <p:cNvSpPr txBox="1">
            <a:spLocks noChangeArrowheads="1"/>
          </p:cNvSpPr>
          <p:nvPr/>
        </p:nvSpPr>
        <p:spPr bwMode="auto">
          <a:xfrm>
            <a:off x="3894138" y="2551113"/>
            <a:ext cx="434975" cy="65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3800" b="1">
                <a:solidFill>
                  <a:schemeClr val="accent2"/>
                </a:solidFill>
                <a:latin typeface="微软雅黑" panose="020B0503020204020204" pitchFamily="34" charset="-122"/>
                <a:ea typeface="微软雅黑" panose="020B0503020204020204" pitchFamily="34" charset="-122"/>
              </a:rPr>
              <a:t>2</a:t>
            </a:r>
            <a:endParaRPr lang="en-US" altLang="zh-CN" sz="3800" b="1">
              <a:solidFill>
                <a:schemeClr val="accent2"/>
              </a:solidFill>
              <a:latin typeface="微软雅黑" panose="020B0503020204020204" pitchFamily="34" charset="-122"/>
              <a:ea typeface="微软雅黑" panose="020B0503020204020204" pitchFamily="34" charset="-122"/>
            </a:endParaRPr>
          </a:p>
        </p:txBody>
      </p:sp>
      <p:sp>
        <p:nvSpPr>
          <p:cNvPr id="21" name="TextBox 19"/>
          <p:cNvSpPr txBox="1">
            <a:spLocks noChangeArrowheads="1"/>
          </p:cNvSpPr>
          <p:nvPr/>
        </p:nvSpPr>
        <p:spPr bwMode="auto">
          <a:xfrm>
            <a:off x="4392930" y="3480118"/>
            <a:ext cx="434975" cy="65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3800" b="1">
                <a:solidFill>
                  <a:schemeClr val="accent1"/>
                </a:solidFill>
                <a:latin typeface="微软雅黑" panose="020B0503020204020204" pitchFamily="34" charset="-122"/>
                <a:ea typeface="微软雅黑" panose="020B0503020204020204" pitchFamily="34" charset="-122"/>
              </a:rPr>
              <a:t>3</a:t>
            </a:r>
            <a:endParaRPr lang="en-US" altLang="zh-CN" sz="3800" b="1">
              <a:solidFill>
                <a:schemeClr val="accent1"/>
              </a:solidFill>
              <a:latin typeface="微软雅黑" panose="020B0503020204020204" pitchFamily="34" charset="-122"/>
              <a:ea typeface="微软雅黑" panose="020B0503020204020204" pitchFamily="34" charset="-122"/>
            </a:endParaRPr>
          </a:p>
        </p:txBody>
      </p:sp>
      <p:sp>
        <p:nvSpPr>
          <p:cNvPr id="24" name="矩形 23"/>
          <p:cNvSpPr>
            <a:spLocks noChangeArrowheads="1"/>
          </p:cNvSpPr>
          <p:nvPr/>
        </p:nvSpPr>
        <p:spPr bwMode="auto">
          <a:xfrm>
            <a:off x="5845810" y="3600450"/>
            <a:ext cx="262318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p>
            <a:pPr algn="l"/>
            <a:r>
              <a:rPr lang="zh-CN" altLang="en-US" sz="1400" b="1">
                <a:solidFill>
                  <a:schemeClr val="accent1"/>
                </a:solidFill>
                <a:latin typeface="微软雅黑" panose="020B0503020204020204" pitchFamily="34" charset="-122"/>
                <a:ea typeface="微软雅黑" panose="020B0503020204020204" pitchFamily="34" charset="-122"/>
              </a:rPr>
              <a:t>三是方便老百姓。</a:t>
            </a:r>
            <a:endParaRPr lang="zh-CN" altLang="en-US" sz="1400" b="1">
              <a:solidFill>
                <a:schemeClr val="accent1"/>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5534660" y="3883025"/>
            <a:ext cx="338074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p>
            <a:pPr algn="l">
              <a:lnSpc>
                <a:spcPct val="120000"/>
              </a:lnSpc>
              <a:buClrTx/>
              <a:buSzTx/>
              <a:buFont typeface="Arial" panose="020B0604020202020204" pitchFamily="34" charset="0"/>
              <a:buNone/>
            </a:pPr>
            <a:r>
              <a:rPr lang="zh-CN" altLang="en-US" sz="1400" b="1">
                <a:solidFill>
                  <a:srgbClr val="333333"/>
                </a:solidFill>
                <a:latin typeface="仿宋_GB2312" panose="02010609030101010101" charset="-122"/>
                <a:ea typeface="仿宋_GB2312" panose="02010609030101010101" charset="-122"/>
                <a:cs typeface="仿宋_GB2312" panose="02010609030101010101" charset="-122"/>
                <a:sym typeface="微软雅黑" panose="020B0503020204020204" pitchFamily="34" charset="-122"/>
              </a:rPr>
              <a:t>老百姓有个形象的说法，有了RCEP，天天都是不用剁手的双十一。</a:t>
            </a:r>
            <a:endParaRPr lang="zh-CN" altLang="en-US" sz="1400" b="1">
              <a:solidFill>
                <a:srgbClr val="333333"/>
              </a:solidFill>
              <a:latin typeface="仿宋_GB2312" panose="02010609030101010101" charset="-122"/>
              <a:ea typeface="仿宋_GB2312" panose="02010609030101010101" charset="-122"/>
              <a:cs typeface="仿宋_GB2312" panose="02010609030101010101" charset="-122"/>
              <a:sym typeface="微软雅黑" panose="020B0503020204020204" pitchFamily="34" charset="-122"/>
            </a:endParaRPr>
          </a:p>
        </p:txBody>
      </p:sp>
      <p:sp>
        <p:nvSpPr>
          <p:cNvPr id="26" name="等腰三角形 25"/>
          <p:cNvSpPr>
            <a:spLocks noChangeAspect="1" noChangeArrowheads="1"/>
          </p:cNvSpPr>
          <p:nvPr/>
        </p:nvSpPr>
        <p:spPr bwMode="auto">
          <a:xfrm rot="5400000" flipV="1">
            <a:off x="5358606" y="3881279"/>
            <a:ext cx="180975" cy="153988"/>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nchor="ctr"/>
          <a:p>
            <a:pPr algn="ctr">
              <a:buFont typeface="Arial" panose="020B0604020202020204" pitchFamily="34" charset="0"/>
              <a:buNone/>
            </a:pPr>
            <a:endParaRPr lang="zh-CN" altLang="zh-CN" sz="15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圆角矩形 26"/>
          <p:cNvSpPr/>
          <p:nvPr/>
        </p:nvSpPr>
        <p:spPr>
          <a:xfrm>
            <a:off x="192405" y="1563370"/>
            <a:ext cx="3182620" cy="2440305"/>
          </a:xfrm>
          <a:prstGeom prst="round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0809" y="483518"/>
            <a:ext cx="5161280" cy="521970"/>
          </a:xfrm>
          <a:prstGeom prst="rect">
            <a:avLst/>
          </a:prstGeom>
          <a:noFill/>
        </p:spPr>
        <p:txBody>
          <a:bodyPr wrap="none" rtlCol="0">
            <a:spAutoFit/>
          </a:bodyPr>
          <a:lstStyle/>
          <a:p>
            <a:pPr algn="l"/>
            <a:r>
              <a:rPr lang="zh-CN" altLang="en-US" sz="2800" dirty="0" smtClean="0">
                <a:latin typeface="黑体" panose="02010609060101010101" charset="-122"/>
                <a:ea typeface="黑体" panose="02010609060101010101" charset="-122"/>
                <a:cs typeface="黑体" panose="02010609060101010101" charset="-122"/>
                <a:sym typeface="+mn-ea"/>
              </a:rPr>
              <a:t>二、RCEP给广西带来的重大利好</a:t>
            </a:r>
            <a:endPar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748030" y="1242695"/>
            <a:ext cx="7834630" cy="922020"/>
          </a:xfrm>
          <a:prstGeom prst="rect">
            <a:avLst/>
          </a:prstGeom>
          <a:noFill/>
        </p:spPr>
        <p:txBody>
          <a:bodyPr wrap="square" rtlCol="0">
            <a:spAutoFit/>
          </a:bodyPr>
          <a:lstStyle/>
          <a:p>
            <a:r>
              <a:rPr lang="en-US" altLang="zh-CN"/>
              <a:t>        </a:t>
            </a:r>
            <a:r>
              <a:rPr lang="zh-CN" altLang="en-US"/>
              <a:t>除了以上利好之外，习近平总书记元首外交、发展外交和李克强总理在重大国际合作场合提出的重大合作倡议也带来了巨大的新机遇。2022年元首外交、发展外交发挥了重要引领作用。比如，</a:t>
            </a:r>
            <a:endParaRPr lang="zh-CN" altLang="en-US"/>
          </a:p>
        </p:txBody>
      </p:sp>
      <p:grpSp>
        <p:nvGrpSpPr>
          <p:cNvPr id="32" name="组合 31"/>
          <p:cNvGrpSpPr/>
          <p:nvPr/>
        </p:nvGrpSpPr>
        <p:grpSpPr bwMode="auto">
          <a:xfrm>
            <a:off x="1526540" y="2244090"/>
            <a:ext cx="2713990" cy="2317114"/>
            <a:chOff x="898240" y="1183004"/>
            <a:chExt cx="1740732" cy="2411112"/>
          </a:xfrm>
        </p:grpSpPr>
        <p:sp>
          <p:nvSpPr>
            <p:cNvPr id="33" name="圆角矩形 32"/>
            <p:cNvSpPr/>
            <p:nvPr/>
          </p:nvSpPr>
          <p:spPr>
            <a:xfrm>
              <a:off x="941005" y="1183004"/>
              <a:ext cx="1632802" cy="1357861"/>
            </a:xfrm>
            <a:prstGeom prst="roundRect">
              <a:avLst>
                <a:gd name="adj" fmla="val 9350"/>
              </a:avLst>
            </a:prstGeom>
            <a:solidFill>
              <a:srgbClr val="BEE3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p>
              <a:pPr algn="ctr" fontAlgn="auto"/>
              <a:endParaRPr lang="zh-HK" altLang="en-US" noProof="1"/>
            </a:p>
          </p:txBody>
        </p:sp>
        <p:sp>
          <p:nvSpPr>
            <p:cNvPr id="34" name="任意多边形 33"/>
            <p:cNvSpPr/>
            <p:nvPr/>
          </p:nvSpPr>
          <p:spPr>
            <a:xfrm>
              <a:off x="898240" y="1819315"/>
              <a:ext cx="1740732" cy="177480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p>
              <a:pPr algn="ctr" fontAlgn="auto"/>
              <a:endParaRPr lang="zh-HK" altLang="en-US" noProof="1">
                <a:solidFill>
                  <a:schemeClr val="bg1"/>
                </a:solidFill>
              </a:endParaRPr>
            </a:p>
          </p:txBody>
        </p:sp>
        <p:sp>
          <p:nvSpPr>
            <p:cNvPr id="38917" name="文本框 11"/>
            <p:cNvSpPr txBox="1">
              <a:spLocks noChangeArrowheads="1"/>
            </p:cNvSpPr>
            <p:nvPr/>
          </p:nvSpPr>
          <p:spPr bwMode="auto">
            <a:xfrm>
              <a:off x="1304926" y="1222952"/>
              <a:ext cx="839367" cy="59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p>
              <a:pPr algn="ctr"/>
              <a:r>
                <a:rPr lang="en-US" altLang="zh-HK" sz="3300">
                  <a:solidFill>
                    <a:schemeClr val="bg1"/>
                  </a:solidFill>
                  <a:latin typeface="Impact" panose="020B0806030902050204" pitchFamily="34" charset="0"/>
                  <a:ea typeface="张海山锐谐体2.0-授权联系：Samtype@QQ.com" pitchFamily="2" charset="-122"/>
                </a:rPr>
                <a:t>01</a:t>
              </a:r>
              <a:endParaRPr lang="zh-HK" altLang="en-US" sz="3300">
                <a:solidFill>
                  <a:schemeClr val="bg1"/>
                </a:solidFill>
                <a:latin typeface="Impact" panose="020B0806030902050204" pitchFamily="34" charset="0"/>
                <a:ea typeface="张海山锐谐体2.0-授权联系：Samtype@QQ.com" pitchFamily="2" charset="-122"/>
              </a:endParaRPr>
            </a:p>
          </p:txBody>
        </p:sp>
        <p:sp>
          <p:nvSpPr>
            <p:cNvPr id="38919" name="文本框 65"/>
            <p:cNvSpPr txBox="1">
              <a:spLocks noChangeArrowheads="1"/>
            </p:cNvSpPr>
            <p:nvPr/>
          </p:nvSpPr>
          <p:spPr bwMode="auto">
            <a:xfrm>
              <a:off x="898909" y="1887149"/>
              <a:ext cx="1728433" cy="164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just" defTabSz="711200">
                <a:lnSpc>
                  <a:spcPct val="100000"/>
                </a:lnSpc>
                <a:spcBef>
                  <a:spcPct val="0"/>
                </a:spcBef>
                <a:spcAft>
                  <a:spcPct val="35000"/>
                </a:spcAft>
              </a:pPr>
              <a:r>
                <a:rPr lang="zh-CN" altLang="en-US" sz="1400">
                  <a:latin typeface="仿宋_GB2312" panose="02010609030101010101" charset="-122"/>
                  <a:ea typeface="仿宋_GB2312" panose="02010609030101010101" charset="-122"/>
                  <a:cs typeface="仿宋_GB2312" panose="02010609030101010101" charset="-122"/>
                </a:rPr>
                <a:t> </a:t>
              </a:r>
              <a:r>
                <a:rPr lang="en-US" altLang="zh-CN" sz="1400">
                  <a:latin typeface="仿宋_GB2312" panose="02010609030101010101" charset="-122"/>
                  <a:ea typeface="仿宋_GB2312" panose="02010609030101010101" charset="-122"/>
                  <a:cs typeface="仿宋_GB2312" panose="02010609030101010101" charset="-122"/>
                </a:rPr>
                <a:t> </a:t>
              </a:r>
              <a:r>
                <a:rPr lang="zh-CN" altLang="en-US" sz="1400">
                  <a:latin typeface="仿宋_GB2312" panose="02010609030101010101" charset="-122"/>
                  <a:ea typeface="仿宋_GB2312" panose="02010609030101010101" charset="-122"/>
                  <a:cs typeface="仿宋_GB2312" panose="02010609030101010101" charset="-122"/>
                  <a:sym typeface="+mn-ea"/>
                </a:rPr>
                <a:t>习近平总书记2021年11月4日在第四届中国国际进口博览会上提出：中国将增设进口贸易促进创新示范区，优化跨境电商零售进口商品清单，推进边民互市贸易进口商品落地加工，增加自周边国家进口。</a:t>
              </a:r>
              <a:endParaRPr lang="zh-CN" altLang="en-US" sz="1400">
                <a:latin typeface="仿宋_GB2312" panose="02010609030101010101" charset="-122"/>
                <a:ea typeface="仿宋_GB2312" panose="02010609030101010101" charset="-122"/>
                <a:cs typeface="仿宋_GB2312" panose="02010609030101010101" charset="-122"/>
              </a:endParaRPr>
            </a:p>
          </p:txBody>
        </p:sp>
      </p:grpSp>
      <p:grpSp>
        <p:nvGrpSpPr>
          <p:cNvPr id="39" name="组合 38"/>
          <p:cNvGrpSpPr/>
          <p:nvPr/>
        </p:nvGrpSpPr>
        <p:grpSpPr bwMode="auto">
          <a:xfrm>
            <a:off x="4428490" y="2244491"/>
            <a:ext cx="2757805" cy="2317349"/>
            <a:chOff x="2714456" y="1223240"/>
            <a:chExt cx="1850753" cy="1663822"/>
          </a:xfrm>
        </p:grpSpPr>
        <p:sp>
          <p:nvSpPr>
            <p:cNvPr id="40" name="圆角矩形 39"/>
            <p:cNvSpPr/>
            <p:nvPr/>
          </p:nvSpPr>
          <p:spPr>
            <a:xfrm>
              <a:off x="2799422" y="1223240"/>
              <a:ext cx="1632862" cy="1317821"/>
            </a:xfrm>
            <a:prstGeom prst="roundRect">
              <a:avLst>
                <a:gd name="adj" fmla="val 9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p>
              <a:pPr algn="ctr" fontAlgn="auto"/>
              <a:endParaRPr lang="zh-HK" altLang="en-US" noProof="1"/>
            </a:p>
          </p:txBody>
        </p:sp>
        <p:sp>
          <p:nvSpPr>
            <p:cNvPr id="41" name="任意多边形 40"/>
            <p:cNvSpPr/>
            <p:nvPr/>
          </p:nvSpPr>
          <p:spPr>
            <a:xfrm>
              <a:off x="2715308" y="1664283"/>
              <a:ext cx="1849901" cy="1222779"/>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p>
              <a:pPr algn="ctr" fontAlgn="auto"/>
              <a:endParaRPr lang="zh-HK" altLang="en-US" noProof="1">
                <a:solidFill>
                  <a:schemeClr val="bg1"/>
                </a:solidFill>
              </a:endParaRPr>
            </a:p>
          </p:txBody>
        </p:sp>
        <p:sp>
          <p:nvSpPr>
            <p:cNvPr id="38924" name="文本框 48"/>
            <p:cNvSpPr txBox="1">
              <a:spLocks noChangeArrowheads="1"/>
            </p:cNvSpPr>
            <p:nvPr/>
          </p:nvSpPr>
          <p:spPr bwMode="auto">
            <a:xfrm>
              <a:off x="3192145" y="1251675"/>
              <a:ext cx="894944" cy="41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p>
              <a:pPr algn="ctr"/>
              <a:r>
                <a:rPr lang="en-US" altLang="zh-HK" sz="3300">
                  <a:solidFill>
                    <a:schemeClr val="bg1"/>
                  </a:solidFill>
                  <a:latin typeface="Impact" panose="020B0806030902050204" pitchFamily="34" charset="0"/>
                  <a:ea typeface="张海山锐谐体2.0-授权联系：Samtype@QQ.com" pitchFamily="2" charset="-122"/>
                </a:rPr>
                <a:t>02</a:t>
              </a:r>
              <a:endParaRPr lang="zh-HK" altLang="en-US" sz="3300">
                <a:solidFill>
                  <a:schemeClr val="bg1"/>
                </a:solidFill>
                <a:latin typeface="Impact" panose="020B0806030902050204" pitchFamily="34" charset="0"/>
                <a:ea typeface="张海山锐谐体2.0-授权联系：Samtype@QQ.com" pitchFamily="2" charset="-122"/>
              </a:endParaRPr>
            </a:p>
          </p:txBody>
        </p:sp>
        <p:sp>
          <p:nvSpPr>
            <p:cNvPr id="38926" name="文本框 67"/>
            <p:cNvSpPr txBox="1">
              <a:spLocks noChangeArrowheads="1"/>
            </p:cNvSpPr>
            <p:nvPr/>
          </p:nvSpPr>
          <p:spPr bwMode="auto">
            <a:xfrm>
              <a:off x="2714456" y="1648601"/>
              <a:ext cx="1850753" cy="97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just" defTabSz="711200">
                <a:lnSpc>
                  <a:spcPct val="100000"/>
                </a:lnSpc>
                <a:spcAft>
                  <a:spcPct val="35000"/>
                </a:spcAft>
                <a:buClrTx/>
                <a:buSzTx/>
                <a:buFontTx/>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400">
                  <a:latin typeface="仿宋_GB2312" panose="02010609030101010101" charset="-122"/>
                  <a:ea typeface="仿宋_GB2312" panose="02010609030101010101" charset="-122"/>
                  <a:cs typeface="仿宋_GB2312" panose="02010609030101010101" charset="-122"/>
                  <a:sym typeface="+mn-ea"/>
                </a:rPr>
                <a:t>11月19日在第三次“一带一路”建设座谈会上强调，要深化贸易畅通，扩大同周边国家贸易规模，鼓励进口更多优质商品，提高贸易和投资自由化便利化水平，促进贸易均衡共赢发展。</a:t>
              </a:r>
              <a:endParaRPr lang="zh-CN" altLang="en-US" sz="1400">
                <a:latin typeface="仿宋_GB2312" panose="02010609030101010101" charset="-122"/>
                <a:ea typeface="仿宋_GB2312" panose="02010609030101010101" charset="-122"/>
                <a:cs typeface="仿宋_GB2312" panose="0201060903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0809" y="483518"/>
            <a:ext cx="5161280" cy="521970"/>
          </a:xfrm>
          <a:prstGeom prst="rect">
            <a:avLst/>
          </a:prstGeom>
          <a:noFill/>
        </p:spPr>
        <p:txBody>
          <a:bodyPr wrap="none" rtlCol="0">
            <a:spAutoFit/>
          </a:bodyPr>
          <a:lstStyle/>
          <a:p>
            <a:pPr algn="l"/>
            <a:r>
              <a:rPr lang="zh-CN" altLang="en-US" sz="2800" dirty="0" smtClean="0">
                <a:latin typeface="黑体" panose="02010609060101010101" charset="-122"/>
                <a:ea typeface="黑体" panose="02010609060101010101" charset="-122"/>
                <a:cs typeface="黑体" panose="02010609060101010101" charset="-122"/>
                <a:sym typeface="+mn-ea"/>
              </a:rPr>
              <a:t>二、RCEP给广西带来的重大利好</a:t>
            </a:r>
            <a:endPar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endParaRPr>
          </a:p>
        </p:txBody>
      </p:sp>
      <p:grpSp>
        <p:nvGrpSpPr>
          <p:cNvPr id="3" name="组合 2"/>
          <p:cNvGrpSpPr/>
          <p:nvPr/>
        </p:nvGrpSpPr>
        <p:grpSpPr bwMode="auto">
          <a:xfrm>
            <a:off x="680085" y="1131570"/>
            <a:ext cx="2759710" cy="3409315"/>
            <a:chOff x="898240" y="1038958"/>
            <a:chExt cx="1740732" cy="3547151"/>
          </a:xfrm>
        </p:grpSpPr>
        <p:sp>
          <p:nvSpPr>
            <p:cNvPr id="5" name="圆角矩形 4"/>
            <p:cNvSpPr/>
            <p:nvPr/>
          </p:nvSpPr>
          <p:spPr>
            <a:xfrm>
              <a:off x="940996" y="1038958"/>
              <a:ext cx="1632723" cy="1502119"/>
            </a:xfrm>
            <a:prstGeom prst="roundRect">
              <a:avLst>
                <a:gd name="adj" fmla="val 9350"/>
              </a:avLst>
            </a:prstGeom>
            <a:solidFill>
              <a:srgbClr val="BEE3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p>
              <a:pPr algn="ctr" fontAlgn="auto"/>
              <a:endParaRPr lang="zh-HK" altLang="en-US" noProof="1"/>
            </a:p>
          </p:txBody>
        </p:sp>
        <p:sp>
          <p:nvSpPr>
            <p:cNvPr id="6" name="任意多边形 5"/>
            <p:cNvSpPr/>
            <p:nvPr/>
          </p:nvSpPr>
          <p:spPr>
            <a:xfrm>
              <a:off x="898240" y="1819212"/>
              <a:ext cx="1740732" cy="276689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p>
              <a:pPr algn="ctr" fontAlgn="auto"/>
              <a:endParaRPr lang="zh-HK" altLang="en-US" noProof="1">
                <a:solidFill>
                  <a:schemeClr val="bg1"/>
                </a:solidFill>
              </a:endParaRPr>
            </a:p>
          </p:txBody>
        </p:sp>
        <p:sp>
          <p:nvSpPr>
            <p:cNvPr id="7" name="文本框 11"/>
            <p:cNvSpPr txBox="1">
              <a:spLocks noChangeArrowheads="1"/>
            </p:cNvSpPr>
            <p:nvPr/>
          </p:nvSpPr>
          <p:spPr bwMode="auto">
            <a:xfrm>
              <a:off x="1304926" y="1222952"/>
              <a:ext cx="839367" cy="5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p>
              <a:pPr algn="ctr"/>
              <a:r>
                <a:rPr lang="en-US" altLang="zh-HK" sz="3300">
                  <a:solidFill>
                    <a:schemeClr val="bg1"/>
                  </a:solidFill>
                  <a:latin typeface="Impact" panose="020B0806030902050204" pitchFamily="34" charset="0"/>
                  <a:ea typeface="张海山锐谐体2.0-授权联系：Samtype@QQ.com" pitchFamily="2" charset="-122"/>
                </a:rPr>
                <a:t>03</a:t>
              </a:r>
              <a:endParaRPr lang="zh-HK" altLang="en-US" sz="3300">
                <a:solidFill>
                  <a:schemeClr val="bg1"/>
                </a:solidFill>
                <a:latin typeface="Impact" panose="020B0806030902050204" pitchFamily="34" charset="0"/>
                <a:ea typeface="张海山锐谐体2.0-授权联系：Samtype@QQ.com" pitchFamily="2" charset="-122"/>
              </a:endParaRPr>
            </a:p>
          </p:txBody>
        </p:sp>
        <p:sp>
          <p:nvSpPr>
            <p:cNvPr id="9" name="文本框 65"/>
            <p:cNvSpPr txBox="1">
              <a:spLocks noChangeArrowheads="1"/>
            </p:cNvSpPr>
            <p:nvPr/>
          </p:nvSpPr>
          <p:spPr bwMode="auto">
            <a:xfrm>
              <a:off x="898944" y="1887262"/>
              <a:ext cx="1732285" cy="253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just"/>
              <a:r>
                <a:rPr lang="zh-CN" altLang="en-US" sz="1400">
                  <a:latin typeface="仿宋_GB2312" panose="02010609030101010101" charset="-122"/>
                  <a:ea typeface="仿宋_GB2312" panose="02010609030101010101" charset="-122"/>
                  <a:cs typeface="仿宋_GB2312" panose="02010609030101010101" charset="-122"/>
                </a:rPr>
                <a:t> </a:t>
              </a:r>
              <a:r>
                <a:rPr lang="en-US" altLang="zh-CN" sz="1400">
                  <a:latin typeface="仿宋_GB2312" panose="02010609030101010101" charset="-122"/>
                  <a:ea typeface="仿宋_GB2312" panose="02010609030101010101" charset="-122"/>
                  <a:cs typeface="仿宋_GB2312" panose="02010609030101010101" charset="-122"/>
                </a:rPr>
                <a:t>  </a:t>
              </a:r>
              <a:r>
                <a:rPr lang="zh-CN" altLang="en-US" sz="1400">
                  <a:latin typeface="仿宋_GB2312" panose="02010609030101010101" charset="-122"/>
                  <a:ea typeface="仿宋_GB2312" panose="02010609030101010101" charset="-122"/>
                  <a:cs typeface="仿宋_GB2312" panose="02010609030101010101" charset="-122"/>
                </a:rPr>
                <a:t>11月22日在中国—东盟建立对话关系30周年纪念峰会上同东盟国家领导人共同宣布将中国东盟关系提升为全面战略伙伴关系，倡议：要全面发挥《区域全面经济伙伴关系协定》的作用，尽早启动中国东盟自由贸易区3.0版建设，提升贸易和投资自由化便利化水平，拓展数字经济、绿色经济等新领域合作，共建经贸创新发展示范园区。</a:t>
              </a:r>
              <a:endParaRPr lang="zh-CN" altLang="en-US" sz="1400">
                <a:latin typeface="仿宋_GB2312" panose="02010609030101010101" charset="-122"/>
                <a:ea typeface="仿宋_GB2312" panose="02010609030101010101" charset="-122"/>
                <a:cs typeface="仿宋_GB2312" panose="02010609030101010101" charset="-122"/>
              </a:endParaRPr>
            </a:p>
          </p:txBody>
        </p:sp>
      </p:grpSp>
      <p:grpSp>
        <p:nvGrpSpPr>
          <p:cNvPr id="12" name="组合 11"/>
          <p:cNvGrpSpPr/>
          <p:nvPr/>
        </p:nvGrpSpPr>
        <p:grpSpPr bwMode="auto">
          <a:xfrm>
            <a:off x="3589020" y="1123315"/>
            <a:ext cx="2369820" cy="3263900"/>
            <a:chOff x="2714456" y="1038958"/>
            <a:chExt cx="1850753" cy="2602229"/>
          </a:xfrm>
        </p:grpSpPr>
        <p:sp>
          <p:nvSpPr>
            <p:cNvPr id="15" name="圆角矩形 14"/>
            <p:cNvSpPr/>
            <p:nvPr/>
          </p:nvSpPr>
          <p:spPr>
            <a:xfrm>
              <a:off x="2799261" y="1038958"/>
              <a:ext cx="1632929" cy="1502119"/>
            </a:xfrm>
            <a:prstGeom prst="roundRect">
              <a:avLst>
                <a:gd name="adj" fmla="val 9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p>
              <a:pPr algn="ctr" fontAlgn="auto"/>
              <a:endParaRPr lang="zh-HK" altLang="en-US" noProof="1"/>
            </a:p>
          </p:txBody>
        </p:sp>
        <p:sp>
          <p:nvSpPr>
            <p:cNvPr id="16" name="任意多边形 15"/>
            <p:cNvSpPr/>
            <p:nvPr/>
          </p:nvSpPr>
          <p:spPr>
            <a:xfrm>
              <a:off x="2715023" y="1648866"/>
              <a:ext cx="1850186" cy="199232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p>
              <a:pPr algn="ctr" fontAlgn="auto"/>
              <a:endParaRPr lang="zh-HK" altLang="en-US" noProof="1">
                <a:solidFill>
                  <a:schemeClr val="bg1"/>
                </a:solidFill>
              </a:endParaRPr>
            </a:p>
          </p:txBody>
        </p:sp>
        <p:sp>
          <p:nvSpPr>
            <p:cNvPr id="18" name="文本框 48"/>
            <p:cNvSpPr txBox="1">
              <a:spLocks noChangeArrowheads="1"/>
            </p:cNvSpPr>
            <p:nvPr/>
          </p:nvSpPr>
          <p:spPr bwMode="auto">
            <a:xfrm>
              <a:off x="3185327" y="1222952"/>
              <a:ext cx="894944" cy="4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p>
              <a:pPr algn="ctr"/>
              <a:r>
                <a:rPr lang="en-US" altLang="zh-HK" sz="3300">
                  <a:solidFill>
                    <a:schemeClr val="bg1"/>
                  </a:solidFill>
                  <a:latin typeface="Impact" panose="020B0806030902050204" pitchFamily="34" charset="0"/>
                  <a:ea typeface="张海山锐谐体2.0-授权联系：Samtype@QQ.com" pitchFamily="2" charset="-122"/>
                </a:rPr>
                <a:t>04</a:t>
              </a:r>
              <a:endParaRPr lang="zh-HK" altLang="en-US" sz="3300">
                <a:solidFill>
                  <a:schemeClr val="bg1"/>
                </a:solidFill>
                <a:latin typeface="Impact" panose="020B0806030902050204" pitchFamily="34" charset="0"/>
                <a:ea typeface="张海山锐谐体2.0-授权联系：Samtype@QQ.com" pitchFamily="2" charset="-122"/>
              </a:endParaRPr>
            </a:p>
          </p:txBody>
        </p:sp>
        <p:sp>
          <p:nvSpPr>
            <p:cNvPr id="19" name="文本框 67"/>
            <p:cNvSpPr txBox="1">
              <a:spLocks noChangeArrowheads="1"/>
            </p:cNvSpPr>
            <p:nvPr/>
          </p:nvSpPr>
          <p:spPr bwMode="auto">
            <a:xfrm>
              <a:off x="2714456" y="1648601"/>
              <a:ext cx="1850753" cy="149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just">
                <a:lnSpc>
                  <a:spcPct val="120000"/>
                </a:lnSpc>
                <a:spcBef>
                  <a:spcPts val="0"/>
                </a:spcBef>
                <a:spcAft>
                  <a:spcPts val="0"/>
                </a:spcAft>
                <a:buClrTx/>
                <a:buSzTx/>
                <a:buFontTx/>
              </a:pPr>
              <a:r>
                <a:rPr lang="en-US" altLang="zh-CN" sz="1400">
                  <a:latin typeface="仿宋_GB2312" panose="02010609030101010101" charset="-122"/>
                  <a:ea typeface="仿宋_GB2312" panose="02010609030101010101" charset="-122"/>
                  <a:cs typeface="仿宋_GB2312" panose="02010609030101010101" charset="-122"/>
                </a:rPr>
                <a:t>   </a:t>
              </a:r>
              <a:r>
                <a:rPr lang="zh-CN" altLang="en-US" sz="1400">
                  <a:latin typeface="仿宋_GB2312" panose="02010609030101010101" charset="-122"/>
                  <a:ea typeface="仿宋_GB2312" panose="02010609030101010101" charset="-122"/>
                  <a:cs typeface="仿宋_GB2312" panose="02010609030101010101" charset="-122"/>
                </a:rPr>
                <a:t>李克强总理2021年10月在第24次中国东盟领导人会议上就下阶段合作提出六大建议，倡议探讨开展中国东盟“多国多园”合作，建设具有示范意义的国际产能合作园区。</a:t>
              </a:r>
              <a:endParaRPr lang="zh-CN" altLang="en-US" sz="1400">
                <a:latin typeface="仿宋_GB2312" panose="02010609030101010101" charset="-122"/>
                <a:ea typeface="仿宋_GB2312" panose="02010609030101010101" charset="-122"/>
                <a:cs typeface="仿宋_GB2312" panose="02010609030101010101" charset="-122"/>
              </a:endParaRPr>
            </a:p>
          </p:txBody>
        </p:sp>
      </p:grpSp>
      <p:grpSp>
        <p:nvGrpSpPr>
          <p:cNvPr id="20" name="组合 19"/>
          <p:cNvGrpSpPr/>
          <p:nvPr/>
        </p:nvGrpSpPr>
        <p:grpSpPr bwMode="auto">
          <a:xfrm>
            <a:off x="6081395" y="1131570"/>
            <a:ext cx="2263775" cy="3326765"/>
            <a:chOff x="4603142" y="1038958"/>
            <a:chExt cx="1878375" cy="2686876"/>
          </a:xfrm>
        </p:grpSpPr>
        <p:sp>
          <p:nvSpPr>
            <p:cNvPr id="21" name="圆角矩形 20"/>
            <p:cNvSpPr/>
            <p:nvPr/>
          </p:nvSpPr>
          <p:spPr>
            <a:xfrm>
              <a:off x="4711913" y="1038958"/>
              <a:ext cx="1632723" cy="1502119"/>
            </a:xfrm>
            <a:prstGeom prst="roundRect">
              <a:avLst>
                <a:gd name="adj" fmla="val 9350"/>
              </a:avLst>
            </a:prstGeom>
            <a:solidFill>
              <a:srgbClr val="BEE39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p>
              <a:pPr algn="ctr" fontAlgn="auto"/>
              <a:endParaRPr lang="zh-HK" altLang="en-US" noProof="1"/>
            </a:p>
          </p:txBody>
        </p:sp>
        <p:sp>
          <p:nvSpPr>
            <p:cNvPr id="22" name="任意多边形 21"/>
            <p:cNvSpPr/>
            <p:nvPr/>
          </p:nvSpPr>
          <p:spPr>
            <a:xfrm>
              <a:off x="4603142" y="1732502"/>
              <a:ext cx="1878375" cy="1993332"/>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p>
              <a:pPr algn="ctr" fontAlgn="auto"/>
              <a:endParaRPr lang="zh-HK" altLang="en-US" noProof="1">
                <a:solidFill>
                  <a:schemeClr val="bg1"/>
                </a:solidFill>
              </a:endParaRPr>
            </a:p>
          </p:txBody>
        </p:sp>
        <p:sp>
          <p:nvSpPr>
            <p:cNvPr id="23" name="文本框 54"/>
            <p:cNvSpPr txBox="1">
              <a:spLocks noChangeArrowheads="1"/>
            </p:cNvSpPr>
            <p:nvPr/>
          </p:nvSpPr>
          <p:spPr bwMode="auto">
            <a:xfrm>
              <a:off x="5044295" y="1222952"/>
              <a:ext cx="978584" cy="46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p>
              <a:pPr algn="ctr"/>
              <a:r>
                <a:rPr lang="en-US" altLang="zh-HK" sz="3300">
                  <a:solidFill>
                    <a:schemeClr val="bg1"/>
                  </a:solidFill>
                  <a:latin typeface="Impact" panose="020B0806030902050204" pitchFamily="34" charset="0"/>
                  <a:ea typeface="张海山锐谐体2.0-授权联系：Samtype@QQ.com" pitchFamily="2" charset="-122"/>
                </a:rPr>
                <a:t>05</a:t>
              </a:r>
              <a:endParaRPr lang="zh-HK" altLang="en-US" sz="3300">
                <a:solidFill>
                  <a:schemeClr val="bg1"/>
                </a:solidFill>
                <a:latin typeface="Impact" panose="020B0806030902050204" pitchFamily="34" charset="0"/>
                <a:ea typeface="张海山锐谐体2.0-授权联系：Samtype@QQ.com" pitchFamily="2" charset="-122"/>
              </a:endParaRPr>
            </a:p>
          </p:txBody>
        </p:sp>
        <p:sp>
          <p:nvSpPr>
            <p:cNvPr id="24" name="文本框 69"/>
            <p:cNvSpPr txBox="1">
              <a:spLocks noChangeArrowheads="1"/>
            </p:cNvSpPr>
            <p:nvPr/>
          </p:nvSpPr>
          <p:spPr bwMode="auto">
            <a:xfrm>
              <a:off x="4648982" y="1786079"/>
              <a:ext cx="1832535" cy="127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just">
                <a:buClrTx/>
                <a:buSzTx/>
                <a:buFontTx/>
              </a:pPr>
              <a:r>
                <a:rPr lang="zh-CN" altLang="en-US" sz="1400">
                  <a:latin typeface="仿宋_GB2312" panose="02010609030101010101" charset="-122"/>
                  <a:ea typeface="仿宋_GB2312" panose="02010609030101010101" charset="-122"/>
                  <a:cs typeface="仿宋_GB2312" panose="02010609030101010101" charset="-122"/>
                </a:rPr>
                <a:t>  习近平总书记、李克强总理关于对外开放领域的重大合作倡议为广西发挥区位优势深耕东盟市场、拓展RCEP合作提供了根本遵循，明确了新思路、新方向。</a:t>
              </a:r>
              <a:endParaRPr lang="zh-CN" altLang="en-US" sz="1400">
                <a:latin typeface="仿宋_GB2312" panose="02010609030101010101" charset="-122"/>
                <a:ea typeface="仿宋_GB2312" panose="02010609030101010101" charset="-122"/>
                <a:cs typeface="仿宋_GB2312" panose="0201060903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40335"/>
            <a:ext cx="8286750" cy="922655"/>
          </a:xfrm>
        </p:spPr>
        <p:txBody>
          <a:bodyPr>
            <a:normAutofit fontScale="90000"/>
          </a:bodyPr>
          <a:lstStyle/>
          <a:p>
            <a:br>
              <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rPr>
            </a:br>
            <a:r>
              <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rPr>
              <a:t>RCEP背景情况</a:t>
            </a:r>
            <a:endPar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endParaRPr>
          </a:p>
        </p:txBody>
      </p:sp>
      <p:sp>
        <p:nvSpPr>
          <p:cNvPr id="4" name="任意多边形 3"/>
          <p:cNvSpPr/>
          <p:nvPr/>
        </p:nvSpPr>
        <p:spPr>
          <a:xfrm>
            <a:off x="683895" y="1348105"/>
            <a:ext cx="7913370" cy="3240405"/>
          </a:xfrm>
          <a:custGeom>
            <a:avLst/>
            <a:gdLst>
              <a:gd name="connsiteX0" fmla="*/ 0 w 5616624"/>
              <a:gd name="connsiteY0" fmla="*/ 0 h 652203"/>
              <a:gd name="connsiteX1" fmla="*/ 5616624 w 5616624"/>
              <a:gd name="connsiteY1" fmla="*/ 0 h 652203"/>
              <a:gd name="connsiteX2" fmla="*/ 5616624 w 5616624"/>
              <a:gd name="connsiteY2" fmla="*/ 652203 h 652203"/>
              <a:gd name="connsiteX3" fmla="*/ 0 w 5616624"/>
              <a:gd name="connsiteY3" fmla="*/ 652203 h 652203"/>
              <a:gd name="connsiteX4" fmla="*/ 0 w 5616624"/>
              <a:gd name="connsiteY4" fmla="*/ 0 h 65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6624" h="652203">
                <a:moveTo>
                  <a:pt x="0" y="0"/>
                </a:moveTo>
                <a:lnTo>
                  <a:pt x="5616624" y="0"/>
                </a:lnTo>
                <a:lnTo>
                  <a:pt x="5616624" y="652203"/>
                </a:lnTo>
                <a:lnTo>
                  <a:pt x="0" y="652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1" indent="0" defTabSz="1466850">
              <a:lnSpc>
                <a:spcPct val="120000"/>
              </a:lnSpc>
              <a:spcBef>
                <a:spcPts val="0"/>
              </a:spcBef>
              <a:spcAft>
                <a:spcPts val="15"/>
              </a:spcAft>
              <a:buFontTx/>
              <a:buNone/>
            </a:pPr>
            <a:r>
              <a:rPr lang="en-US" altLang="zh-CN" sz="1600" dirty="0" smtClean="0">
                <a:solidFill>
                  <a:schemeClr val="tx1"/>
                </a:solidFill>
                <a:latin typeface="仿宋_GB2312" panose="02010609030101010101" charset="-122"/>
                <a:ea typeface="仿宋_GB2312" panose="02010609030101010101" charset="-122"/>
                <a:cs typeface="仿宋_GB2312" panose="02010609030101010101" charset="-122"/>
              </a:rPr>
              <a:t>    2022新年的钟声为我们带来了RCEP的生效实施。RCEP，对国家而言，是国际经贸规则，对我们各个省份来说，RCEP就是一条全新的赛道，大家都在抢占新赛道，决胜RCEP，建功新征程。广西也不例外，也在发挥区位和合作优势，高质量对接实施RCEP。</a:t>
            </a:r>
            <a:endParaRPr lang="en-US" altLang="zh-CN" sz="1600" dirty="0" smtClean="0">
              <a:solidFill>
                <a:schemeClr val="tx1"/>
              </a:solidFill>
              <a:latin typeface="仿宋_GB2312" panose="02010609030101010101" charset="-122"/>
              <a:ea typeface="仿宋_GB2312" panose="02010609030101010101" charset="-122"/>
              <a:cs typeface="仿宋_GB2312" panose="02010609030101010101" charset="-122"/>
            </a:endParaRPr>
          </a:p>
        </p:txBody>
      </p:sp>
      <p:pic>
        <p:nvPicPr>
          <p:cNvPr id="8" name="图片 7" descr="3c39da833f598951d9f728759680c62"/>
          <p:cNvPicPr>
            <a:picLocks noChangeAspect="1"/>
          </p:cNvPicPr>
          <p:nvPr/>
        </p:nvPicPr>
        <p:blipFill>
          <a:blip r:embed="rId1"/>
          <a:stretch>
            <a:fillRect/>
          </a:stretch>
        </p:blipFill>
        <p:spPr>
          <a:xfrm>
            <a:off x="3105785" y="2499995"/>
            <a:ext cx="2931795" cy="1878330"/>
          </a:xfrm>
          <a:prstGeom prst="rect">
            <a:avLst/>
          </a:prstGeom>
        </p:spPr>
      </p:pic>
    </p:spTree>
  </p:cSld>
  <p:clrMapOvr>
    <a:masterClrMapping/>
  </p:clrMapOvr>
  <p:timing>
    <p:tnLst>
      <p:par>
        <p:cTn id="1" dur="indefinite" restart="never" nodeType="tmRoot"/>
      </p:par>
    </p:tnLst>
    <p:bldLst>
      <p:bldP spid="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705" y="483235"/>
            <a:ext cx="8971280" cy="429895"/>
          </a:xfrm>
          <a:prstGeom prst="rect">
            <a:avLst/>
          </a:prstGeom>
          <a:noFill/>
        </p:spPr>
        <p:txBody>
          <a:bodyPr wrap="square" rtlCol="0">
            <a:spAutoFit/>
          </a:bodyPr>
          <a:lstStyle/>
          <a:p>
            <a:pPr algn="l"/>
            <a:r>
              <a:rPr lang="zh-CN" altLang="en-US" sz="2200" dirty="0" smtClean="0">
                <a:latin typeface="黑体" panose="02010609060101010101" charset="-122"/>
                <a:ea typeface="黑体" panose="02010609060101010101" charset="-122"/>
                <a:cs typeface="黑体" panose="02010609060101010101" charset="-122"/>
                <a:sym typeface="+mn-ea"/>
              </a:rPr>
              <a:t>三、广西下先手棋、打主动仗，抢先对接实施RCEP工作取得显著成果</a:t>
            </a:r>
            <a:endParaRPr lang="zh-CN" altLang="en-US" sz="2200" dirty="0" smtClean="0">
              <a:latin typeface="黑体" panose="02010609060101010101" charset="-122"/>
              <a:ea typeface="黑体" panose="02010609060101010101" charset="-122"/>
              <a:cs typeface="黑体" panose="02010609060101010101" charset="-122"/>
              <a:sym typeface="+mn-ea"/>
            </a:endParaRPr>
          </a:p>
        </p:txBody>
      </p:sp>
      <p:sp>
        <p:nvSpPr>
          <p:cNvPr id="5" name="任意多边形 4"/>
          <p:cNvSpPr/>
          <p:nvPr/>
        </p:nvSpPr>
        <p:spPr>
          <a:xfrm>
            <a:off x="2339975" y="2068195"/>
            <a:ext cx="4716145" cy="805180"/>
          </a:xfrm>
          <a:custGeom>
            <a:avLst/>
            <a:gdLst>
              <a:gd name="connsiteX0" fmla="*/ 0 w 6096000"/>
              <a:gd name="connsiteY0" fmla="*/ 83752 h 837522"/>
              <a:gd name="connsiteX1" fmla="*/ 83752 w 6096000"/>
              <a:gd name="connsiteY1" fmla="*/ 0 h 837522"/>
              <a:gd name="connsiteX2" fmla="*/ 6012248 w 6096000"/>
              <a:gd name="connsiteY2" fmla="*/ 0 h 837522"/>
              <a:gd name="connsiteX3" fmla="*/ 6096000 w 6096000"/>
              <a:gd name="connsiteY3" fmla="*/ 83752 h 837522"/>
              <a:gd name="connsiteX4" fmla="*/ 6096000 w 6096000"/>
              <a:gd name="connsiteY4" fmla="*/ 753770 h 837522"/>
              <a:gd name="connsiteX5" fmla="*/ 6012248 w 6096000"/>
              <a:gd name="connsiteY5" fmla="*/ 837522 h 837522"/>
              <a:gd name="connsiteX6" fmla="*/ 83752 w 6096000"/>
              <a:gd name="connsiteY6" fmla="*/ 837522 h 837522"/>
              <a:gd name="connsiteX7" fmla="*/ 0 w 6096000"/>
              <a:gd name="connsiteY7" fmla="*/ 753770 h 837522"/>
              <a:gd name="connsiteX8" fmla="*/ 0 w 6096000"/>
              <a:gd name="connsiteY8" fmla="*/ 83752 h 83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837522">
                <a:moveTo>
                  <a:pt x="0" y="83752"/>
                </a:moveTo>
                <a:cubicBezTo>
                  <a:pt x="0" y="37497"/>
                  <a:pt x="37497" y="0"/>
                  <a:pt x="83752" y="0"/>
                </a:cubicBezTo>
                <a:lnTo>
                  <a:pt x="6012248" y="0"/>
                </a:lnTo>
                <a:cubicBezTo>
                  <a:pt x="6058503" y="0"/>
                  <a:pt x="6096000" y="37497"/>
                  <a:pt x="6096000" y="83752"/>
                </a:cubicBezTo>
                <a:lnTo>
                  <a:pt x="6096000" y="753770"/>
                </a:lnTo>
                <a:cubicBezTo>
                  <a:pt x="6096000" y="800025"/>
                  <a:pt x="6058503" y="837522"/>
                  <a:pt x="6012248" y="837522"/>
                </a:cubicBezTo>
                <a:lnTo>
                  <a:pt x="83752" y="837522"/>
                </a:lnTo>
                <a:cubicBezTo>
                  <a:pt x="37497" y="837522"/>
                  <a:pt x="0" y="800025"/>
                  <a:pt x="0" y="753770"/>
                </a:cubicBezTo>
                <a:lnTo>
                  <a:pt x="0" y="83752"/>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2962" tIns="80010" rIns="80011" bIns="80010" numCol="1" spcCol="1270" anchor="t" anchorCtr="0">
            <a:noAutofit/>
          </a:bodyPr>
          <a:p>
            <a:pPr marL="0" lvl="1" indent="0" defTabSz="711200">
              <a:lnSpc>
                <a:spcPct val="90000"/>
              </a:lnSpc>
              <a:spcBef>
                <a:spcPct val="0"/>
              </a:spcBef>
              <a:spcAft>
                <a:spcPct val="15000"/>
              </a:spcAft>
              <a:buNone/>
            </a:pPr>
            <a:r>
              <a:rPr lang="en-US" altLang="zh-CN" sz="1600" dirty="0" smtClean="0"/>
              <a:t>    </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573020" y="2117090"/>
            <a:ext cx="4554855" cy="755650"/>
          </a:xfrm>
          <a:prstGeom prst="rect">
            <a:avLst/>
          </a:prstGeom>
          <a:noFill/>
        </p:spPr>
        <p:txBody>
          <a:bodyPr wrap="square" rtlCol="0">
            <a:spAutoFit/>
          </a:bodyPr>
          <a:p>
            <a:pPr marL="0" lvl="1" algn="l" defTabSz="711200">
              <a:lnSpc>
                <a:spcPct val="90000"/>
              </a:lnSpc>
              <a:spcAft>
                <a:spcPct val="15000"/>
              </a:spcAft>
              <a:buClrTx/>
              <a:buSzTx/>
              <a:buFontTx/>
            </a:pPr>
            <a:r>
              <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rPr>
              <a:t>（一）先期对接RCEP工作取得突出成效，获得国家大力支持</a:t>
            </a:r>
            <a:endPar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endParaRPr>
          </a:p>
        </p:txBody>
      </p:sp>
      <p:sp>
        <p:nvSpPr>
          <p:cNvPr id="16" name="任意多边形 15"/>
          <p:cNvSpPr/>
          <p:nvPr/>
        </p:nvSpPr>
        <p:spPr>
          <a:xfrm>
            <a:off x="3460750" y="3035935"/>
            <a:ext cx="4556760" cy="863600"/>
          </a:xfrm>
          <a:custGeom>
            <a:avLst/>
            <a:gdLst>
              <a:gd name="connsiteX0" fmla="*/ 0 w 6096000"/>
              <a:gd name="connsiteY0" fmla="*/ 83752 h 837522"/>
              <a:gd name="connsiteX1" fmla="*/ 83752 w 6096000"/>
              <a:gd name="connsiteY1" fmla="*/ 0 h 837522"/>
              <a:gd name="connsiteX2" fmla="*/ 6012248 w 6096000"/>
              <a:gd name="connsiteY2" fmla="*/ 0 h 837522"/>
              <a:gd name="connsiteX3" fmla="*/ 6096000 w 6096000"/>
              <a:gd name="connsiteY3" fmla="*/ 83752 h 837522"/>
              <a:gd name="connsiteX4" fmla="*/ 6096000 w 6096000"/>
              <a:gd name="connsiteY4" fmla="*/ 753770 h 837522"/>
              <a:gd name="connsiteX5" fmla="*/ 6012248 w 6096000"/>
              <a:gd name="connsiteY5" fmla="*/ 837522 h 837522"/>
              <a:gd name="connsiteX6" fmla="*/ 83752 w 6096000"/>
              <a:gd name="connsiteY6" fmla="*/ 837522 h 837522"/>
              <a:gd name="connsiteX7" fmla="*/ 0 w 6096000"/>
              <a:gd name="connsiteY7" fmla="*/ 753770 h 837522"/>
              <a:gd name="connsiteX8" fmla="*/ 0 w 6096000"/>
              <a:gd name="connsiteY8" fmla="*/ 83752 h 83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837522">
                <a:moveTo>
                  <a:pt x="0" y="83752"/>
                </a:moveTo>
                <a:cubicBezTo>
                  <a:pt x="0" y="37497"/>
                  <a:pt x="37497" y="0"/>
                  <a:pt x="83752" y="0"/>
                </a:cubicBezTo>
                <a:lnTo>
                  <a:pt x="6012248" y="0"/>
                </a:lnTo>
                <a:cubicBezTo>
                  <a:pt x="6058503" y="0"/>
                  <a:pt x="6096000" y="37497"/>
                  <a:pt x="6096000" y="83752"/>
                </a:cubicBezTo>
                <a:lnTo>
                  <a:pt x="6096000" y="753770"/>
                </a:lnTo>
                <a:cubicBezTo>
                  <a:pt x="6096000" y="800025"/>
                  <a:pt x="6058503" y="837522"/>
                  <a:pt x="6012248" y="837522"/>
                </a:cubicBezTo>
                <a:lnTo>
                  <a:pt x="83752" y="837522"/>
                </a:lnTo>
                <a:cubicBezTo>
                  <a:pt x="37497" y="837522"/>
                  <a:pt x="0" y="800025"/>
                  <a:pt x="0" y="753770"/>
                </a:cubicBezTo>
                <a:lnTo>
                  <a:pt x="0" y="83752"/>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2962" tIns="80010" rIns="80011" bIns="80010" numCol="1" spcCol="1270" anchor="t" anchorCtr="0">
            <a:noAutofit/>
          </a:bodyPr>
          <a:p>
            <a:pPr marL="0" lvl="1" defTabSz="711200">
              <a:lnSpc>
                <a:spcPct val="90000"/>
              </a:lnSpc>
              <a:spcBef>
                <a:spcPct val="0"/>
              </a:spcBef>
              <a:spcAft>
                <a:spcPct val="15000"/>
              </a:spcAft>
            </a:pPr>
            <a:endParaRPr lang="zh-CN" altLang="en-US" sz="1600" kern="1200" dirty="0">
              <a:solidFill>
                <a:schemeClr val="bg1"/>
              </a:solidFill>
            </a:endParaRPr>
          </a:p>
        </p:txBody>
      </p:sp>
      <p:sp>
        <p:nvSpPr>
          <p:cNvPr id="2" name="文本框 1"/>
          <p:cNvSpPr txBox="1"/>
          <p:nvPr/>
        </p:nvSpPr>
        <p:spPr>
          <a:xfrm>
            <a:off x="3544570" y="3129915"/>
            <a:ext cx="4611370" cy="755650"/>
          </a:xfrm>
          <a:prstGeom prst="rect">
            <a:avLst/>
          </a:prstGeom>
          <a:noFill/>
        </p:spPr>
        <p:txBody>
          <a:bodyPr wrap="square" rtlCol="0">
            <a:spAutoFit/>
          </a:bodyPr>
          <a:p>
            <a:pPr marL="0" lvl="1" algn="l" defTabSz="711200">
              <a:lnSpc>
                <a:spcPct val="90000"/>
              </a:lnSpc>
              <a:spcAft>
                <a:spcPct val="15000"/>
              </a:spcAft>
              <a:buClrTx/>
              <a:buSzTx/>
              <a:buFontTx/>
            </a:pPr>
            <a:r>
              <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rPr>
              <a:t>（二）政策举措与经贸规则先行对接，形成有效政策保障</a:t>
            </a:r>
            <a:endPar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endParaRPr>
          </a:p>
        </p:txBody>
      </p:sp>
      <p:sp>
        <p:nvSpPr>
          <p:cNvPr id="3" name="文本框 2"/>
          <p:cNvSpPr txBox="1"/>
          <p:nvPr/>
        </p:nvSpPr>
        <p:spPr>
          <a:xfrm>
            <a:off x="444500" y="1155065"/>
            <a:ext cx="8051165" cy="1106805"/>
          </a:xfrm>
          <a:prstGeom prst="rect">
            <a:avLst/>
          </a:prstGeom>
          <a:noFill/>
        </p:spPr>
        <p:txBody>
          <a:bodyPr wrap="square" rtlCol="0">
            <a:spAutoFit/>
          </a:bodyPr>
          <a:p>
            <a:pPr algn="l">
              <a:buClrTx/>
              <a:buSzTx/>
              <a:buFontTx/>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rPr>
              <a:t>广西自治区党委、政府高度重视RCEP生效实施，要求做好高质量对接实施RCEP工作，推动全区更高水平开放发展。自去年以来，广西超前谋划、多措并举抢抓RCEP机遇取得积极成效。</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611505" y="1491615"/>
            <a:ext cx="4716145" cy="805180"/>
          </a:xfrm>
          <a:custGeom>
            <a:avLst/>
            <a:gdLst>
              <a:gd name="connsiteX0" fmla="*/ 0 w 6096000"/>
              <a:gd name="connsiteY0" fmla="*/ 83752 h 837522"/>
              <a:gd name="connsiteX1" fmla="*/ 83752 w 6096000"/>
              <a:gd name="connsiteY1" fmla="*/ 0 h 837522"/>
              <a:gd name="connsiteX2" fmla="*/ 6012248 w 6096000"/>
              <a:gd name="connsiteY2" fmla="*/ 0 h 837522"/>
              <a:gd name="connsiteX3" fmla="*/ 6096000 w 6096000"/>
              <a:gd name="connsiteY3" fmla="*/ 83752 h 837522"/>
              <a:gd name="connsiteX4" fmla="*/ 6096000 w 6096000"/>
              <a:gd name="connsiteY4" fmla="*/ 753770 h 837522"/>
              <a:gd name="connsiteX5" fmla="*/ 6012248 w 6096000"/>
              <a:gd name="connsiteY5" fmla="*/ 837522 h 837522"/>
              <a:gd name="connsiteX6" fmla="*/ 83752 w 6096000"/>
              <a:gd name="connsiteY6" fmla="*/ 837522 h 837522"/>
              <a:gd name="connsiteX7" fmla="*/ 0 w 6096000"/>
              <a:gd name="connsiteY7" fmla="*/ 753770 h 837522"/>
              <a:gd name="connsiteX8" fmla="*/ 0 w 6096000"/>
              <a:gd name="connsiteY8" fmla="*/ 83752 h 83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837522">
                <a:moveTo>
                  <a:pt x="0" y="83752"/>
                </a:moveTo>
                <a:cubicBezTo>
                  <a:pt x="0" y="37497"/>
                  <a:pt x="37497" y="0"/>
                  <a:pt x="83752" y="0"/>
                </a:cubicBezTo>
                <a:lnTo>
                  <a:pt x="6012248" y="0"/>
                </a:lnTo>
                <a:cubicBezTo>
                  <a:pt x="6058503" y="0"/>
                  <a:pt x="6096000" y="37497"/>
                  <a:pt x="6096000" y="83752"/>
                </a:cubicBezTo>
                <a:lnTo>
                  <a:pt x="6096000" y="753770"/>
                </a:lnTo>
                <a:cubicBezTo>
                  <a:pt x="6096000" y="800025"/>
                  <a:pt x="6058503" y="837522"/>
                  <a:pt x="6012248" y="837522"/>
                </a:cubicBezTo>
                <a:lnTo>
                  <a:pt x="83752" y="837522"/>
                </a:lnTo>
                <a:cubicBezTo>
                  <a:pt x="37497" y="837522"/>
                  <a:pt x="0" y="800025"/>
                  <a:pt x="0" y="753770"/>
                </a:cubicBezTo>
                <a:lnTo>
                  <a:pt x="0" y="83752"/>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2962" tIns="80010" rIns="80011" bIns="80010" numCol="1" spcCol="1270" anchor="t" anchorCtr="0">
            <a:noAutofit/>
          </a:bodyPr>
          <a:lstStyle/>
          <a:p>
            <a:pPr marL="0" lvl="1" indent="0" defTabSz="711200">
              <a:lnSpc>
                <a:spcPct val="90000"/>
              </a:lnSpc>
              <a:spcBef>
                <a:spcPct val="0"/>
              </a:spcBef>
              <a:spcAft>
                <a:spcPct val="15000"/>
              </a:spcAft>
              <a:buNone/>
            </a:pPr>
            <a:r>
              <a:rPr lang="en-US" altLang="zh-CN" sz="1600" dirty="0" smtClean="0"/>
              <a:t>    </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44550" y="1541145"/>
            <a:ext cx="4554855" cy="755650"/>
          </a:xfrm>
          <a:prstGeom prst="rect">
            <a:avLst/>
          </a:prstGeom>
          <a:noFill/>
        </p:spPr>
        <p:txBody>
          <a:bodyPr wrap="square" rtlCol="0">
            <a:spAutoFit/>
          </a:bodyPr>
          <a:lstStyle/>
          <a:p>
            <a:pPr marL="0" lvl="1" algn="l" defTabSz="711200">
              <a:lnSpc>
                <a:spcPct val="90000"/>
              </a:lnSpc>
              <a:spcAft>
                <a:spcPct val="15000"/>
              </a:spcAft>
              <a:buClrTx/>
              <a:buSzTx/>
              <a:buFontTx/>
            </a:pPr>
            <a:r>
              <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rPr>
              <a:t>（三）全力构建RCEP合作平台，取得重要突破</a:t>
            </a:r>
            <a:endPar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endParaRPr>
          </a:p>
        </p:txBody>
      </p:sp>
      <p:sp>
        <p:nvSpPr>
          <p:cNvPr id="16" name="任意多边形 15"/>
          <p:cNvSpPr/>
          <p:nvPr/>
        </p:nvSpPr>
        <p:spPr>
          <a:xfrm>
            <a:off x="1475740" y="2571750"/>
            <a:ext cx="4556760" cy="768985"/>
          </a:xfrm>
          <a:custGeom>
            <a:avLst/>
            <a:gdLst>
              <a:gd name="connsiteX0" fmla="*/ 0 w 6096000"/>
              <a:gd name="connsiteY0" fmla="*/ 83752 h 837522"/>
              <a:gd name="connsiteX1" fmla="*/ 83752 w 6096000"/>
              <a:gd name="connsiteY1" fmla="*/ 0 h 837522"/>
              <a:gd name="connsiteX2" fmla="*/ 6012248 w 6096000"/>
              <a:gd name="connsiteY2" fmla="*/ 0 h 837522"/>
              <a:gd name="connsiteX3" fmla="*/ 6096000 w 6096000"/>
              <a:gd name="connsiteY3" fmla="*/ 83752 h 837522"/>
              <a:gd name="connsiteX4" fmla="*/ 6096000 w 6096000"/>
              <a:gd name="connsiteY4" fmla="*/ 753770 h 837522"/>
              <a:gd name="connsiteX5" fmla="*/ 6012248 w 6096000"/>
              <a:gd name="connsiteY5" fmla="*/ 837522 h 837522"/>
              <a:gd name="connsiteX6" fmla="*/ 83752 w 6096000"/>
              <a:gd name="connsiteY6" fmla="*/ 837522 h 837522"/>
              <a:gd name="connsiteX7" fmla="*/ 0 w 6096000"/>
              <a:gd name="connsiteY7" fmla="*/ 753770 h 837522"/>
              <a:gd name="connsiteX8" fmla="*/ 0 w 6096000"/>
              <a:gd name="connsiteY8" fmla="*/ 83752 h 83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837522">
                <a:moveTo>
                  <a:pt x="0" y="83752"/>
                </a:moveTo>
                <a:cubicBezTo>
                  <a:pt x="0" y="37497"/>
                  <a:pt x="37497" y="0"/>
                  <a:pt x="83752" y="0"/>
                </a:cubicBezTo>
                <a:lnTo>
                  <a:pt x="6012248" y="0"/>
                </a:lnTo>
                <a:cubicBezTo>
                  <a:pt x="6058503" y="0"/>
                  <a:pt x="6096000" y="37497"/>
                  <a:pt x="6096000" y="83752"/>
                </a:cubicBezTo>
                <a:lnTo>
                  <a:pt x="6096000" y="753770"/>
                </a:lnTo>
                <a:cubicBezTo>
                  <a:pt x="6096000" y="800025"/>
                  <a:pt x="6058503" y="837522"/>
                  <a:pt x="6012248" y="837522"/>
                </a:cubicBezTo>
                <a:lnTo>
                  <a:pt x="83752" y="837522"/>
                </a:lnTo>
                <a:cubicBezTo>
                  <a:pt x="37497" y="837522"/>
                  <a:pt x="0" y="800025"/>
                  <a:pt x="0" y="753770"/>
                </a:cubicBezTo>
                <a:lnTo>
                  <a:pt x="0" y="83752"/>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2962" tIns="80010" rIns="80011" bIns="80010" numCol="1" spcCol="1270" anchor="t" anchorCtr="0">
            <a:noAutofit/>
          </a:bodyPr>
          <a:lstStyle/>
          <a:p>
            <a:pPr marL="0" lvl="1" defTabSz="711200">
              <a:lnSpc>
                <a:spcPct val="90000"/>
              </a:lnSpc>
              <a:spcBef>
                <a:spcPct val="0"/>
              </a:spcBef>
              <a:spcAft>
                <a:spcPct val="15000"/>
              </a:spcAft>
            </a:pPr>
            <a:endParaRPr lang="zh-CN" altLang="en-US" sz="1600" kern="1200" dirty="0">
              <a:solidFill>
                <a:schemeClr val="bg1"/>
              </a:solidFill>
            </a:endParaRPr>
          </a:p>
        </p:txBody>
      </p:sp>
      <p:sp>
        <p:nvSpPr>
          <p:cNvPr id="17" name="文本框 16"/>
          <p:cNvSpPr txBox="1"/>
          <p:nvPr/>
        </p:nvSpPr>
        <p:spPr>
          <a:xfrm>
            <a:off x="1559560" y="2593975"/>
            <a:ext cx="4611370" cy="755650"/>
          </a:xfrm>
          <a:prstGeom prst="rect">
            <a:avLst/>
          </a:prstGeom>
          <a:noFill/>
        </p:spPr>
        <p:txBody>
          <a:bodyPr wrap="square" rtlCol="0">
            <a:spAutoFit/>
          </a:bodyPr>
          <a:lstStyle/>
          <a:p>
            <a:pPr marL="0" lvl="1" algn="l" defTabSz="711200">
              <a:lnSpc>
                <a:spcPct val="90000"/>
              </a:lnSpc>
              <a:spcAft>
                <a:spcPct val="15000"/>
              </a:spcAft>
              <a:buClrTx/>
              <a:buSzTx/>
              <a:buFontTx/>
            </a:pPr>
            <a:r>
              <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rPr>
              <a:t>（四）积极推进RCEP规则落地实施，取得实质进展</a:t>
            </a:r>
            <a:endPar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endParaRPr>
          </a:p>
        </p:txBody>
      </p:sp>
      <p:sp>
        <p:nvSpPr>
          <p:cNvPr id="6" name="任意多边形 5"/>
          <p:cNvSpPr/>
          <p:nvPr/>
        </p:nvSpPr>
        <p:spPr>
          <a:xfrm>
            <a:off x="2555875" y="3579495"/>
            <a:ext cx="4556760" cy="776605"/>
          </a:xfrm>
          <a:custGeom>
            <a:avLst/>
            <a:gdLst>
              <a:gd name="connsiteX0" fmla="*/ 0 w 6096000"/>
              <a:gd name="connsiteY0" fmla="*/ 83752 h 837522"/>
              <a:gd name="connsiteX1" fmla="*/ 83752 w 6096000"/>
              <a:gd name="connsiteY1" fmla="*/ 0 h 837522"/>
              <a:gd name="connsiteX2" fmla="*/ 6012248 w 6096000"/>
              <a:gd name="connsiteY2" fmla="*/ 0 h 837522"/>
              <a:gd name="connsiteX3" fmla="*/ 6096000 w 6096000"/>
              <a:gd name="connsiteY3" fmla="*/ 83752 h 837522"/>
              <a:gd name="connsiteX4" fmla="*/ 6096000 w 6096000"/>
              <a:gd name="connsiteY4" fmla="*/ 753770 h 837522"/>
              <a:gd name="connsiteX5" fmla="*/ 6012248 w 6096000"/>
              <a:gd name="connsiteY5" fmla="*/ 837522 h 837522"/>
              <a:gd name="connsiteX6" fmla="*/ 83752 w 6096000"/>
              <a:gd name="connsiteY6" fmla="*/ 837522 h 837522"/>
              <a:gd name="connsiteX7" fmla="*/ 0 w 6096000"/>
              <a:gd name="connsiteY7" fmla="*/ 753770 h 837522"/>
              <a:gd name="connsiteX8" fmla="*/ 0 w 6096000"/>
              <a:gd name="connsiteY8" fmla="*/ 83752 h 83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837522">
                <a:moveTo>
                  <a:pt x="0" y="83752"/>
                </a:moveTo>
                <a:cubicBezTo>
                  <a:pt x="0" y="37497"/>
                  <a:pt x="37497" y="0"/>
                  <a:pt x="83752" y="0"/>
                </a:cubicBezTo>
                <a:lnTo>
                  <a:pt x="6012248" y="0"/>
                </a:lnTo>
                <a:cubicBezTo>
                  <a:pt x="6058503" y="0"/>
                  <a:pt x="6096000" y="37497"/>
                  <a:pt x="6096000" y="83752"/>
                </a:cubicBezTo>
                <a:lnTo>
                  <a:pt x="6096000" y="753770"/>
                </a:lnTo>
                <a:cubicBezTo>
                  <a:pt x="6096000" y="800025"/>
                  <a:pt x="6058503" y="837522"/>
                  <a:pt x="6012248" y="837522"/>
                </a:cubicBezTo>
                <a:lnTo>
                  <a:pt x="83752" y="837522"/>
                </a:lnTo>
                <a:cubicBezTo>
                  <a:pt x="37497" y="837522"/>
                  <a:pt x="0" y="800025"/>
                  <a:pt x="0" y="753770"/>
                </a:cubicBezTo>
                <a:lnTo>
                  <a:pt x="0" y="83752"/>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2962" tIns="80010" rIns="80011" bIns="80010" numCol="1" spcCol="1270" anchor="t" anchorCtr="0">
            <a:noAutofit/>
          </a:bodyPr>
          <a:p>
            <a:pPr marL="0" lvl="1" defTabSz="711200">
              <a:lnSpc>
                <a:spcPct val="90000"/>
              </a:lnSpc>
              <a:spcBef>
                <a:spcPct val="0"/>
              </a:spcBef>
              <a:spcAft>
                <a:spcPct val="15000"/>
              </a:spcAft>
            </a:pPr>
            <a:endParaRPr lang="zh-CN" altLang="en-US" sz="1600" kern="1200" dirty="0">
              <a:solidFill>
                <a:schemeClr val="bg1"/>
              </a:solidFill>
            </a:endParaRPr>
          </a:p>
        </p:txBody>
      </p:sp>
      <p:sp>
        <p:nvSpPr>
          <p:cNvPr id="7" name="文本框 6"/>
          <p:cNvSpPr txBox="1"/>
          <p:nvPr/>
        </p:nvSpPr>
        <p:spPr>
          <a:xfrm>
            <a:off x="2639695" y="3601720"/>
            <a:ext cx="4611370" cy="755650"/>
          </a:xfrm>
          <a:prstGeom prst="rect">
            <a:avLst/>
          </a:prstGeom>
          <a:noFill/>
        </p:spPr>
        <p:txBody>
          <a:bodyPr wrap="square" rtlCol="0">
            <a:spAutoFit/>
          </a:bodyPr>
          <a:p>
            <a:pPr marL="0" lvl="1" algn="l" defTabSz="711200">
              <a:lnSpc>
                <a:spcPct val="90000"/>
              </a:lnSpc>
              <a:spcAft>
                <a:spcPct val="15000"/>
              </a:spcAft>
              <a:buClrTx/>
              <a:buSzTx/>
              <a:buFontTx/>
            </a:pPr>
            <a:r>
              <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rPr>
              <a:t>（五）大力开展RCEP相关培训宣传，服务企业取得显著效果</a:t>
            </a:r>
            <a:endPar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endParaRPr>
          </a:p>
        </p:txBody>
      </p:sp>
      <p:sp>
        <p:nvSpPr>
          <p:cNvPr id="2" name="TextBox 3"/>
          <p:cNvSpPr txBox="1"/>
          <p:nvPr/>
        </p:nvSpPr>
        <p:spPr>
          <a:xfrm>
            <a:off x="179705" y="483235"/>
            <a:ext cx="8971280" cy="429895"/>
          </a:xfrm>
          <a:prstGeom prst="rect">
            <a:avLst/>
          </a:prstGeom>
          <a:noFill/>
        </p:spPr>
        <p:txBody>
          <a:bodyPr wrap="square" rtlCol="0">
            <a:spAutoFit/>
          </a:bodyPr>
          <a:p>
            <a:pPr algn="l"/>
            <a:r>
              <a:rPr lang="zh-CN" altLang="en-US" sz="2200" dirty="0" smtClean="0">
                <a:latin typeface="黑体" panose="02010609060101010101" charset="-122"/>
                <a:ea typeface="黑体" panose="02010609060101010101" charset="-122"/>
                <a:cs typeface="黑体" panose="02010609060101010101" charset="-122"/>
                <a:sym typeface="+mn-ea"/>
              </a:rPr>
              <a:t>三、广西下先手棋、打主动仗，抢先对接实施RCEP工作取得显著成果</a:t>
            </a:r>
            <a:endParaRPr lang="zh-CN" altLang="en-US" sz="2200" dirty="0" smtClean="0">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2345" y="483235"/>
            <a:ext cx="9897745" cy="460375"/>
          </a:xfrm>
          <a:prstGeom prst="rect">
            <a:avLst/>
          </a:prstGeom>
          <a:noFill/>
        </p:spPr>
        <p:txBody>
          <a:bodyPr wrap="square" rtlCol="0">
            <a:spAutoFit/>
          </a:bodyPr>
          <a:lstStyle/>
          <a:p>
            <a:pPr algn="l"/>
            <a:r>
              <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rPr>
              <a:t>（一）先期对接RCEP工作取得突出成效，获得国家大力支持</a:t>
            </a:r>
            <a:endPar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endParaRPr>
          </a:p>
        </p:txBody>
      </p:sp>
      <p:sp>
        <p:nvSpPr>
          <p:cNvPr id="7" name="矩形 6"/>
          <p:cNvSpPr/>
          <p:nvPr/>
        </p:nvSpPr>
        <p:spPr>
          <a:xfrm>
            <a:off x="4543425" y="1203960"/>
            <a:ext cx="4566920" cy="338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t> </a:t>
            </a:r>
            <a:r>
              <a:rPr lang="en-US"/>
              <a:t>    </a:t>
            </a:r>
            <a:r>
              <a:t>李克强总理考察广西期间，广西专门向总理汇报对接和拓展RCEP经贸合作情况，得到总理的肯定和认可。</a:t>
            </a:r>
          </a:p>
          <a:p>
            <a:pPr algn="l"/>
          </a:p>
          <a:p>
            <a:pPr algn="l"/>
            <a:r>
              <a:t> </a:t>
            </a:r>
            <a:r>
              <a:rPr lang="en-US"/>
              <a:t>   </a:t>
            </a:r>
            <a:r>
              <a:t>商务部大力支持并悉心指导广西高质量对接实施RCEP，在广西召开了8个省区市、4家全国性商协会参加的RCEP生效实施座谈会，举办了RCEP全国中小企业培训班，为广西更加深入把握RCEP机遇创造了有利条件。</a:t>
            </a:r>
          </a:p>
        </p:txBody>
      </p:sp>
      <p:pic>
        <p:nvPicPr>
          <p:cNvPr id="2" name="图片 1"/>
          <p:cNvPicPr>
            <a:picLocks noChangeAspect="1"/>
          </p:cNvPicPr>
          <p:nvPr/>
        </p:nvPicPr>
        <p:blipFill>
          <a:blip r:embed="rId1"/>
          <a:stretch>
            <a:fillRect/>
          </a:stretch>
        </p:blipFill>
        <p:spPr>
          <a:xfrm>
            <a:off x="149225" y="1061085"/>
            <a:ext cx="4275455" cy="3421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2345" y="483235"/>
            <a:ext cx="9897745" cy="460375"/>
          </a:xfrm>
          <a:prstGeom prst="rect">
            <a:avLst/>
          </a:prstGeom>
          <a:noFill/>
        </p:spPr>
        <p:txBody>
          <a:bodyPr wrap="square" rtlCol="0">
            <a:spAutoFit/>
          </a:bodyPr>
          <a:lstStyle/>
          <a:p>
            <a:pPr algn="l"/>
            <a:r>
              <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rPr>
              <a:t>（二）政策举措与经贸规则先行对接，形成有效政策保障</a:t>
            </a:r>
            <a:endPar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endParaRPr>
          </a:p>
        </p:txBody>
      </p:sp>
      <p:cxnSp>
        <p:nvCxnSpPr>
          <p:cNvPr id="19" name="直接连接符 18"/>
          <p:cNvCxnSpPr/>
          <p:nvPr/>
        </p:nvCxnSpPr>
        <p:spPr>
          <a:xfrm>
            <a:off x="3691255" y="1694815"/>
            <a:ext cx="0" cy="2479675"/>
          </a:xfrm>
          <a:prstGeom prst="line">
            <a:avLst/>
          </a:prstGeom>
          <a:ln w="12700" cmpd="sng">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4" name="42 Rectángulo"/>
          <p:cNvSpPr/>
          <p:nvPr/>
        </p:nvSpPr>
        <p:spPr>
          <a:xfrm>
            <a:off x="535305" y="1275080"/>
            <a:ext cx="2798445" cy="405130"/>
          </a:xfrm>
          <a:prstGeom prst="rect">
            <a:avLst/>
          </a:prstGeom>
          <a:solidFill>
            <a:schemeClr val="bg1">
              <a:lumMod val="85000"/>
            </a:schemeClr>
          </a:solidFill>
          <a:ln>
            <a:noFill/>
          </a:ln>
          <a:effectLst>
            <a:glow rad="101600">
              <a:schemeClr val="accent3">
                <a:satMod val="175000"/>
                <a:alpha val="40000"/>
              </a:schemeClr>
            </a:glow>
          </a:effectLst>
        </p:spPr>
        <p:style>
          <a:lnRef idx="3">
            <a:schemeClr val="lt1"/>
          </a:lnRef>
          <a:fillRef idx="1">
            <a:schemeClr val="accent4"/>
          </a:fillRef>
          <a:effectRef idx="1">
            <a:schemeClr val="accent4"/>
          </a:effectRef>
          <a:fontRef idx="minor">
            <a:schemeClr val="lt1"/>
          </a:fontRef>
        </p:style>
        <p:txBody>
          <a:bodyPr vertOverflow="overflow" horzOverflow="overflow" vert="horz" wrap="square" lIns="68571" tIns="34285" rIns="68571" bIns="34285" numCol="1" spcCol="0" rtlCol="0" fromWordArt="0" anchor="ctr" anchorCtr="0" forceAA="0" compatLnSpc="1">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buClrTx/>
              <a:buSzTx/>
              <a:buFontTx/>
              <a:defRPr/>
            </a:pPr>
            <a:r>
              <a:rPr lang="zh-CN" altLang="en-US" sz="1600" b="1" kern="0">
                <a:solidFill>
                  <a:schemeClr val="tx1"/>
                </a:solidFill>
                <a:latin typeface="微软雅黑" panose="020B0503020204020204" pitchFamily="34" charset="-122"/>
                <a:ea typeface="微软雅黑" panose="020B0503020204020204" pitchFamily="34" charset="-122"/>
                <a:sym typeface="+mn-ea"/>
              </a:rPr>
              <a:t>自去年以来，广西陆续出台</a:t>
            </a:r>
            <a:endParaRPr lang="zh-CN" altLang="en-US" sz="1600" b="1" kern="0">
              <a:solidFill>
                <a:schemeClr val="tx1"/>
              </a:solidFill>
              <a:latin typeface="微软雅黑" panose="020B0503020204020204" pitchFamily="34" charset="-122"/>
              <a:ea typeface="微软雅黑" panose="020B0503020204020204" pitchFamily="34" charset="-122"/>
              <a:sym typeface="+mn-ea"/>
            </a:endParaRPr>
          </a:p>
        </p:txBody>
      </p:sp>
      <p:grpSp>
        <p:nvGrpSpPr>
          <p:cNvPr id="25" name="组合 24"/>
          <p:cNvGrpSpPr/>
          <p:nvPr/>
        </p:nvGrpSpPr>
        <p:grpSpPr bwMode="auto">
          <a:xfrm rot="0">
            <a:off x="423545" y="1838325"/>
            <a:ext cx="3124835" cy="1238885"/>
            <a:chOff x="456854" y="2548491"/>
            <a:chExt cx="2437386" cy="1453185"/>
          </a:xfrm>
        </p:grpSpPr>
        <p:sp>
          <p:nvSpPr>
            <p:cNvPr id="36875" name="矩形 25"/>
            <p:cNvSpPr>
              <a:spLocks noChangeArrowheads="1"/>
            </p:cNvSpPr>
            <p:nvPr/>
          </p:nvSpPr>
          <p:spPr bwMode="auto">
            <a:xfrm>
              <a:off x="471218" y="2548491"/>
              <a:ext cx="2423022" cy="684509"/>
            </a:xfrm>
            <a:prstGeom prst="rect">
              <a:avLst/>
            </a:prstGeom>
            <a:solidFill>
              <a:schemeClr val="bg1">
                <a:lumMod val="85000"/>
              </a:schemeClr>
            </a:solidFill>
            <a:ln>
              <a:noFill/>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0" hangingPunct="0">
                <a:buClrTx/>
                <a:buSzTx/>
                <a:buFontTx/>
              </a:pPr>
              <a:r>
                <a:rPr sz="1600" b="1">
                  <a:solidFill>
                    <a:srgbClr val="404040"/>
                  </a:solidFill>
                  <a:latin typeface="仿宋_GB2312" panose="02010609030101010101" charset="-122"/>
                  <a:ea typeface="仿宋_GB2312" panose="02010609030101010101" charset="-122"/>
                </a:rPr>
                <a:t>《广西打造国内国际双循环重要节点枢纽行动方案》</a:t>
              </a:r>
              <a:endParaRPr sz="1600" b="1">
                <a:solidFill>
                  <a:srgbClr val="404040"/>
                </a:solidFill>
                <a:latin typeface="仿宋_GB2312" panose="02010609030101010101" charset="-122"/>
                <a:ea typeface="仿宋_GB2312" panose="02010609030101010101" charset="-122"/>
              </a:endParaRPr>
            </a:p>
          </p:txBody>
        </p:sp>
        <p:sp>
          <p:nvSpPr>
            <p:cNvPr id="36876" name="矩形 26"/>
            <p:cNvSpPr>
              <a:spLocks noChangeArrowheads="1"/>
            </p:cNvSpPr>
            <p:nvPr/>
          </p:nvSpPr>
          <p:spPr bwMode="auto">
            <a:xfrm>
              <a:off x="456854" y="3317167"/>
              <a:ext cx="2431442" cy="684509"/>
            </a:xfrm>
            <a:prstGeom prst="rect">
              <a:avLst/>
            </a:prstGeom>
            <a:solidFill>
              <a:schemeClr val="bg1">
                <a:lumMod val="85000"/>
              </a:schemeClr>
            </a:solidFill>
            <a:ln>
              <a:noFill/>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buClrTx/>
                <a:buSzTx/>
                <a:buFontTx/>
              </a:pPr>
              <a:r>
                <a:rPr sz="1600" b="1">
                  <a:solidFill>
                    <a:srgbClr val="404040"/>
                  </a:solidFill>
                  <a:latin typeface="仿宋_GB2312" panose="02010609030101010101" charset="-122"/>
                  <a:ea typeface="仿宋_GB2312" panose="02010609030101010101" charset="-122"/>
                </a:rPr>
                <a:t>《加快构建面向东盟的跨境产业链供应链价值链的实施意见》</a:t>
              </a:r>
              <a:endParaRPr sz="1600" b="1">
                <a:solidFill>
                  <a:srgbClr val="404040"/>
                </a:solidFill>
                <a:latin typeface="仿宋_GB2312" panose="02010609030101010101" charset="-122"/>
                <a:ea typeface="仿宋_GB2312" panose="02010609030101010101" charset="-122"/>
              </a:endParaRPr>
            </a:p>
          </p:txBody>
        </p:sp>
      </p:grpSp>
      <p:sp>
        <p:nvSpPr>
          <p:cNvPr id="17" name="矩形 26"/>
          <p:cNvSpPr>
            <a:spLocks noChangeArrowheads="1"/>
          </p:cNvSpPr>
          <p:nvPr/>
        </p:nvSpPr>
        <p:spPr bwMode="auto">
          <a:xfrm>
            <a:off x="443230" y="3199765"/>
            <a:ext cx="3055620" cy="829945"/>
          </a:xfrm>
          <a:prstGeom prst="rect">
            <a:avLst/>
          </a:prstGeom>
          <a:solidFill>
            <a:schemeClr val="bg1">
              <a:lumMod val="85000"/>
            </a:schemeClr>
          </a:solidFill>
          <a:ln>
            <a:noFill/>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buClrTx/>
              <a:buSzTx/>
              <a:buFontTx/>
            </a:pPr>
            <a:r>
              <a:rPr sz="1600" b="1">
                <a:solidFill>
                  <a:srgbClr val="404040"/>
                </a:solidFill>
                <a:latin typeface="仿宋_GB2312" panose="02010609030101010101" charset="-122"/>
                <a:ea typeface="仿宋_GB2312" panose="02010609030101010101" charset="-122"/>
              </a:rPr>
              <a:t>《广西加快对接RCEP经贸新规则若干措施》等政策文件，为高质量实施RCEP提供了政策保障。</a:t>
            </a:r>
            <a:endParaRPr sz="1600" b="1">
              <a:solidFill>
                <a:srgbClr val="404040"/>
              </a:solidFill>
              <a:latin typeface="仿宋_GB2312" panose="02010609030101010101" charset="-122"/>
              <a:ea typeface="仿宋_GB2312" panose="02010609030101010101" charset="-122"/>
            </a:endParaRPr>
          </a:p>
        </p:txBody>
      </p:sp>
      <p:pic>
        <p:nvPicPr>
          <p:cNvPr id="2" name="图片 1" descr="490c4016e552702318ca46834256707"/>
          <p:cNvPicPr>
            <a:picLocks noChangeAspect="1"/>
          </p:cNvPicPr>
          <p:nvPr/>
        </p:nvPicPr>
        <p:blipFill>
          <a:blip r:embed="rId1"/>
          <a:stretch>
            <a:fillRect/>
          </a:stretch>
        </p:blipFill>
        <p:spPr>
          <a:xfrm>
            <a:off x="4644390" y="1419225"/>
            <a:ext cx="3701415" cy="2648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2345" y="483235"/>
            <a:ext cx="9897745" cy="460375"/>
          </a:xfrm>
          <a:prstGeom prst="rect">
            <a:avLst/>
          </a:prstGeom>
          <a:noFill/>
        </p:spPr>
        <p:txBody>
          <a:bodyPr wrap="square" rtlCol="0">
            <a:spAutoFit/>
          </a:bodyPr>
          <a:lstStyle/>
          <a:p>
            <a:pPr algn="l"/>
            <a:r>
              <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rPr>
              <a:t>（三）全力构建RCEP合作平台，取得重要突破</a:t>
            </a:r>
            <a:endPar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endParaRPr>
          </a:p>
        </p:txBody>
      </p:sp>
      <p:sp>
        <p:nvSpPr>
          <p:cNvPr id="3" name="圆角矩形 2"/>
          <p:cNvSpPr/>
          <p:nvPr/>
        </p:nvSpPr>
        <p:spPr>
          <a:xfrm>
            <a:off x="611505" y="1419225"/>
            <a:ext cx="3048635" cy="2648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TextBox 120"/>
          <p:cNvSpPr txBox="1"/>
          <p:nvPr/>
        </p:nvSpPr>
        <p:spPr>
          <a:xfrm>
            <a:off x="683895" y="1728470"/>
            <a:ext cx="2837180" cy="2030095"/>
          </a:xfrm>
          <a:prstGeom prst="rect">
            <a:avLst/>
          </a:prstGeom>
          <a:noFill/>
        </p:spPr>
        <p:txBody>
          <a:bodyPr wrap="square" rtlCol="0">
            <a:spAutoFit/>
          </a:bodyPr>
          <a:lstStyle>
            <a:defPPr>
              <a:defRPr lang="zh-CN"/>
            </a:defPPr>
            <a:lvl1pPr>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00000"/>
              </a:lnSpc>
            </a:pPr>
            <a:r>
              <a:rPr lang="en-US" altLang="zh-CN" dirty="0">
                <a:solidFill>
                  <a:schemeClr val="bg1"/>
                </a:solidFill>
                <a:latin typeface="仿宋_GB2312" panose="02010609030101010101" charset="-122"/>
                <a:ea typeface="仿宋_GB2312" panose="02010609030101010101" charset="-122"/>
                <a:cs typeface="仿宋_GB2312" panose="02010609030101010101" charset="-122"/>
              </a:rPr>
              <a:t>    </a:t>
            </a:r>
            <a:r>
              <a:rPr lang="zh-CN" altLang="en-US" dirty="0">
                <a:solidFill>
                  <a:schemeClr val="bg1"/>
                </a:solidFill>
                <a:latin typeface="仿宋_GB2312" panose="02010609030101010101" charset="-122"/>
                <a:ea typeface="仿宋_GB2312" panose="02010609030101010101" charset="-122"/>
                <a:cs typeface="仿宋_GB2312" panose="02010609030101010101" charset="-122"/>
              </a:rPr>
              <a:t>2021年9月，第18届中国—东盟博览会期间，广西成功举办</a:t>
            </a:r>
            <a:r>
              <a:rPr lang="zh-CN" altLang="en-US" b="1" dirty="0">
                <a:solidFill>
                  <a:schemeClr val="bg1"/>
                </a:solidFill>
                <a:latin typeface="仿宋_GB2312" panose="02010609030101010101" charset="-122"/>
                <a:ea typeface="仿宋_GB2312" panose="02010609030101010101" charset="-122"/>
                <a:cs typeface="仿宋_GB2312" panose="02010609030101010101" charset="-122"/>
              </a:rPr>
              <a:t>RCEP经贸合作工商高峰论坛</a:t>
            </a:r>
            <a:r>
              <a:rPr lang="zh-CN" altLang="en-US" dirty="0">
                <a:solidFill>
                  <a:schemeClr val="bg1"/>
                </a:solidFill>
                <a:latin typeface="仿宋_GB2312" panose="02010609030101010101" charset="-122"/>
                <a:ea typeface="仿宋_GB2312" panose="02010609030101010101" charset="-122"/>
                <a:cs typeface="仿宋_GB2312" panose="02010609030101010101" charset="-122"/>
              </a:rPr>
              <a:t>，15个成员国34家商协会共同发布《关于共同促进RCEP加快生效实施的南宁倡议》。博览会首次设立RCEP展区，大韩贸易投资振兴公社成为东博会首个RCEP国别特别合作机构。</a:t>
            </a:r>
            <a:endParaRPr lang="zh-CN" altLang="en-US" dirty="0">
              <a:solidFill>
                <a:schemeClr val="bg1"/>
              </a:solidFill>
              <a:latin typeface="仿宋_GB2312" panose="02010609030101010101" charset="-122"/>
              <a:ea typeface="仿宋_GB2312" panose="02010609030101010101" charset="-122"/>
              <a:cs typeface="仿宋_GB2312" panose="02010609030101010101" charset="-122"/>
            </a:endParaRPr>
          </a:p>
        </p:txBody>
      </p:sp>
      <p:cxnSp>
        <p:nvCxnSpPr>
          <p:cNvPr id="6" name="直接连接符 5"/>
          <p:cNvCxnSpPr/>
          <p:nvPr/>
        </p:nvCxnSpPr>
        <p:spPr>
          <a:xfrm rot="5400000">
            <a:off x="2728754" y="2743359"/>
            <a:ext cx="2678112"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 name="图片 1" descr="94fe745d1cde98d72e3b3005d0c5356"/>
          <p:cNvPicPr>
            <a:picLocks noChangeAspect="1"/>
          </p:cNvPicPr>
          <p:nvPr/>
        </p:nvPicPr>
        <p:blipFill>
          <a:blip r:embed="rId1"/>
          <a:stretch>
            <a:fillRect/>
          </a:stretch>
        </p:blipFill>
        <p:spPr>
          <a:xfrm>
            <a:off x="4500245" y="1332865"/>
            <a:ext cx="4105275" cy="27914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2345" y="483235"/>
            <a:ext cx="9897745" cy="460375"/>
          </a:xfrm>
          <a:prstGeom prst="rect">
            <a:avLst/>
          </a:prstGeom>
          <a:noFill/>
        </p:spPr>
        <p:txBody>
          <a:bodyPr wrap="square" rtlCol="0">
            <a:spAutoFit/>
          </a:bodyPr>
          <a:lstStyle/>
          <a:p>
            <a:pPr algn="l"/>
            <a:r>
              <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rPr>
              <a:t>（四）积极推进RCEP规则落地实施，取得实质进展</a:t>
            </a:r>
            <a:endPar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endParaRPr>
          </a:p>
        </p:txBody>
      </p:sp>
      <p:sp>
        <p:nvSpPr>
          <p:cNvPr id="17" name="矩形 26"/>
          <p:cNvSpPr>
            <a:spLocks noChangeArrowheads="1"/>
          </p:cNvSpPr>
          <p:nvPr/>
        </p:nvSpPr>
        <p:spPr bwMode="auto">
          <a:xfrm>
            <a:off x="749300" y="1347470"/>
            <a:ext cx="7729220" cy="829945"/>
          </a:xfrm>
          <a:prstGeom prst="rect">
            <a:avLst/>
          </a:prstGeom>
          <a:solidFill>
            <a:schemeClr val="bg1">
              <a:lumMod val="75000"/>
            </a:schemeClr>
          </a:solidFill>
          <a:ln>
            <a:noFill/>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just">
              <a:lnSpc>
                <a:spcPct val="100000"/>
              </a:lnSpc>
              <a:buClrTx/>
              <a:buSzTx/>
              <a:buFontTx/>
            </a:pPr>
            <a:r>
              <a:rPr sz="1600" b="1">
                <a:solidFill>
                  <a:schemeClr val="tx1"/>
                </a:solidFill>
                <a:latin typeface="仿宋_GB2312" panose="02010609030101010101" charset="-122"/>
                <a:ea typeface="仿宋_GB2312" panose="02010609030101010101" charset="-122"/>
              </a:rPr>
              <a:t> </a:t>
            </a:r>
            <a:r>
              <a:rPr lang="en-US" sz="1600" b="1">
                <a:solidFill>
                  <a:schemeClr val="tx1"/>
                </a:solidFill>
                <a:latin typeface="仿宋_GB2312" panose="02010609030101010101" charset="-122"/>
                <a:ea typeface="仿宋_GB2312" panose="02010609030101010101" charset="-122"/>
              </a:rPr>
              <a:t>   </a:t>
            </a:r>
            <a:r>
              <a:rPr sz="1600" b="1">
                <a:solidFill>
                  <a:schemeClr val="tx1"/>
                </a:solidFill>
                <a:latin typeface="仿宋_GB2312" panose="02010609030101010101" charset="-122"/>
                <a:ea typeface="仿宋_GB2312" panose="02010609030101010101" charset="-122"/>
              </a:rPr>
              <a:t>南宁海关率先实施助推广西抢抓RCEP机遇的12项措施，在公路口岸对进口水果等易腐货物全面推行“提前申报、卡口验放”通关模式，对符合条件的货物积极落实6小时通关便利措施。</a:t>
            </a:r>
            <a:endParaRPr sz="1600" b="1">
              <a:solidFill>
                <a:schemeClr val="tx1"/>
              </a:solidFill>
              <a:latin typeface="仿宋_GB2312" panose="02010609030101010101" charset="-122"/>
              <a:ea typeface="仿宋_GB2312" panose="02010609030101010101" charset="-122"/>
            </a:endParaRPr>
          </a:p>
        </p:txBody>
      </p:sp>
      <p:sp>
        <p:nvSpPr>
          <p:cNvPr id="11" name="直接连接符 10"/>
          <p:cNvSpPr/>
          <p:nvPr/>
        </p:nvSpPr>
        <p:spPr>
          <a:xfrm>
            <a:off x="755650" y="2355850"/>
            <a:ext cx="7723505" cy="0"/>
          </a:xfrm>
          <a:prstGeom prst="line">
            <a:avLst/>
          </a:prstGeom>
          <a:ln>
            <a:solidFill>
              <a:srgbClr val="7ABC32"/>
            </a:solidFill>
            <a:prstDash val="sysDot"/>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pic>
        <p:nvPicPr>
          <p:cNvPr id="2" name="图片 1" descr="fc3461a3730ca4c6707a0553174d167"/>
          <p:cNvPicPr>
            <a:picLocks noChangeAspect="1"/>
          </p:cNvPicPr>
          <p:nvPr/>
        </p:nvPicPr>
        <p:blipFill>
          <a:blip r:embed="rId1"/>
          <a:stretch>
            <a:fillRect/>
          </a:stretch>
        </p:blipFill>
        <p:spPr>
          <a:xfrm>
            <a:off x="2051685" y="2534285"/>
            <a:ext cx="4827270" cy="19545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2345" y="483235"/>
            <a:ext cx="9897745" cy="460375"/>
          </a:xfrm>
          <a:prstGeom prst="rect">
            <a:avLst/>
          </a:prstGeom>
          <a:noFill/>
        </p:spPr>
        <p:txBody>
          <a:bodyPr wrap="square" rtlCol="0">
            <a:spAutoFit/>
          </a:bodyPr>
          <a:lstStyle/>
          <a:p>
            <a:pPr algn="l"/>
            <a:r>
              <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rPr>
              <a:t>（五）大力开展RCEP相关培训宣传，服务企业取得显著效果</a:t>
            </a:r>
            <a:endPar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endParaRPr>
          </a:p>
        </p:txBody>
      </p:sp>
      <p:sp>
        <p:nvSpPr>
          <p:cNvPr id="50" name="TextBox 49"/>
          <p:cNvSpPr txBox="1"/>
          <p:nvPr/>
        </p:nvSpPr>
        <p:spPr>
          <a:xfrm>
            <a:off x="610235" y="1347470"/>
            <a:ext cx="2113280" cy="953135"/>
          </a:xfrm>
          <a:prstGeom prst="rect">
            <a:avLst/>
          </a:prstGeom>
          <a:noFill/>
        </p:spPr>
        <p:txBody>
          <a:bodyPr wrap="square" rtlCol="0">
            <a:spAutoFit/>
          </a:bodyPr>
          <a:lstStyle/>
          <a:p>
            <a:pPr algn="l"/>
            <a:r>
              <a:rPr lang="zh-CN" altLang="en-US" sz="1400" b="1" dirty="0">
                <a:solidFill>
                  <a:srgbClr val="FF0000"/>
                </a:solidFill>
                <a:latin typeface="微软雅黑" panose="020B0503020204020204" pitchFamily="34" charset="-122"/>
                <a:ea typeface="微软雅黑" panose="020B0503020204020204" pitchFamily="34" charset="-122"/>
              </a:rPr>
              <a:t>广西商务厅</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精心组织全区各级各部门各企业约1500人参加商务部举办的RCEP线上专题培训</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3" name="肘形连接符 22"/>
          <p:cNvCxnSpPr/>
          <p:nvPr/>
        </p:nvCxnSpPr>
        <p:spPr>
          <a:xfrm rot="10800000">
            <a:off x="1689735" y="2427605"/>
            <a:ext cx="2663825" cy="1223010"/>
          </a:xfrm>
          <a:prstGeom prst="bentConnector3">
            <a:avLst>
              <a:gd name="adj1" fmla="val 49988"/>
            </a:avLst>
          </a:prstGeom>
          <a:ln w="317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9" name="肘形连接符 8"/>
          <p:cNvCxnSpPr/>
          <p:nvPr/>
        </p:nvCxnSpPr>
        <p:spPr>
          <a:xfrm>
            <a:off x="4427220" y="1563370"/>
            <a:ext cx="2375535" cy="720090"/>
          </a:xfrm>
          <a:prstGeom prst="bentConnector3">
            <a:avLst>
              <a:gd name="adj1" fmla="val 50013"/>
            </a:avLst>
          </a:prstGeom>
          <a:ln w="317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95010" y="1697990"/>
            <a:ext cx="2744470" cy="521970"/>
          </a:xfrm>
          <a:prstGeom prst="rect">
            <a:avLst/>
          </a:prstGeom>
          <a:noFill/>
        </p:spPr>
        <p:txBody>
          <a:bodyPr wrap="square" rtlCol="0">
            <a:spAutoFit/>
          </a:bodyPr>
          <a:lstStyle/>
          <a:p>
            <a:pPr algn="just">
              <a:buClrTx/>
              <a:buSzTx/>
              <a:buFontTx/>
            </a:pPr>
            <a:r>
              <a:rPr lang="zh-CN" altLang="en-US" sz="1400" b="1" dirty="0">
                <a:solidFill>
                  <a:srgbClr val="FF0000"/>
                </a:solidFill>
                <a:latin typeface="微软雅黑" panose="020B0503020204020204" pitchFamily="34" charset="-122"/>
                <a:ea typeface="微软雅黑" panose="020B0503020204020204" pitchFamily="34" charset="-122"/>
              </a:rPr>
              <a:t>南宁海关</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围绕RCEP主题举办了多场“关企面对面”活动</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751840" y="2499360"/>
            <a:ext cx="2223770" cy="953135"/>
          </a:xfrm>
          <a:prstGeom prst="rect">
            <a:avLst/>
          </a:prstGeom>
          <a:noFill/>
        </p:spPr>
        <p:txBody>
          <a:bodyPr wrap="square" rtlCol="0">
            <a:spAutoFit/>
          </a:bodyPr>
          <a:lstStyle>
            <a:defPPr>
              <a:defRPr lang="zh-CN"/>
            </a:defPPr>
            <a:lvl1pPr>
              <a:defRPr sz="2000">
                <a:solidFill>
                  <a:schemeClr val="tx1">
                    <a:lumMod val="65000"/>
                    <a:lumOff val="35000"/>
                  </a:schemeClr>
                </a:solidFill>
                <a:latin typeface="华文行楷" panose="02010800040101010101" pitchFamily="2" charset="-122"/>
                <a:ea typeface="华文行楷" panose="02010800040101010101" pitchFamily="2" charset="-122"/>
              </a:defRPr>
            </a:lvl1pPr>
          </a:lstStyle>
          <a:p>
            <a:pPr algn="just"/>
            <a:r>
              <a:rPr lang="zh-CN" altLang="en-US" sz="1400" dirty="0">
                <a:latin typeface="微软雅黑" panose="020B0503020204020204" pitchFamily="34" charset="-122"/>
                <a:ea typeface="微软雅黑" panose="020B0503020204020204" pitchFamily="34" charset="-122"/>
              </a:rPr>
              <a:t>围绕货物贸易、服务贸易以及跨境产业链、供应链等重点领域举办了两期全区RCEP培训</a:t>
            </a:r>
            <a:endParaRPr lang="zh-CN" altLang="en-US" sz="1400" dirty="0">
              <a:latin typeface="微软雅黑" panose="020B0503020204020204" pitchFamily="34" charset="-122"/>
              <a:ea typeface="微软雅黑" panose="020B0503020204020204" pitchFamily="34" charset="-122"/>
            </a:endParaRPr>
          </a:p>
        </p:txBody>
      </p:sp>
      <p:sp>
        <p:nvSpPr>
          <p:cNvPr id="37" name="TextBox 36"/>
          <p:cNvSpPr txBox="1"/>
          <p:nvPr/>
        </p:nvSpPr>
        <p:spPr>
          <a:xfrm>
            <a:off x="6092825" y="2931160"/>
            <a:ext cx="2457450" cy="737235"/>
          </a:xfrm>
          <a:prstGeom prst="rect">
            <a:avLst/>
          </a:prstGeom>
          <a:noFill/>
        </p:spPr>
        <p:txBody>
          <a:bodyPr wrap="square" rtlCol="0">
            <a:spAutoFit/>
          </a:bodyPr>
          <a:lstStyle/>
          <a:p>
            <a:pPr algn="just"/>
            <a:r>
              <a:rPr lang="zh-CN" altLang="en-US" sz="1400" b="1" dirty="0">
                <a:solidFill>
                  <a:srgbClr val="FF0000"/>
                </a:solidFill>
                <a:latin typeface="微软雅黑" panose="020B0503020204020204" pitchFamily="34" charset="-122"/>
                <a:ea typeface="微软雅黑" panose="020B0503020204020204" pitchFamily="34" charset="-122"/>
              </a:rPr>
              <a:t>广西贸促会</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联合南宁海关等部门举办“RCEP外向型企业专题培训班”</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2" name="直接连接符 41"/>
          <p:cNvCxnSpPr>
            <a:endCxn id="37" idx="1"/>
          </p:cNvCxnSpPr>
          <p:nvPr/>
        </p:nvCxnSpPr>
        <p:spPr>
          <a:xfrm>
            <a:off x="5290820" y="3075305"/>
            <a:ext cx="802005" cy="224790"/>
          </a:xfrm>
          <a:prstGeom prst="line">
            <a:avLst/>
          </a:prstGeom>
          <a:ln w="317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2554605" y="1779270"/>
            <a:ext cx="1080135" cy="215900"/>
          </a:xfrm>
          <a:prstGeom prst="line">
            <a:avLst/>
          </a:prstGeom>
          <a:ln w="3175">
            <a:solidFill>
              <a:srgbClr val="92D050"/>
            </a:solidFill>
            <a:prstDash val="sysDash"/>
          </a:ln>
        </p:spPr>
        <p:style>
          <a:lnRef idx="1">
            <a:schemeClr val="accent1"/>
          </a:lnRef>
          <a:fillRef idx="0">
            <a:schemeClr val="accent1"/>
          </a:fillRef>
          <a:effectRef idx="0">
            <a:schemeClr val="accent1"/>
          </a:effectRef>
          <a:fontRef idx="minor">
            <a:schemeClr val="tx1"/>
          </a:fontRef>
        </p:style>
      </p:cxnSp>
      <p:grpSp>
        <p:nvGrpSpPr>
          <p:cNvPr id="166" name="Group 44"/>
          <p:cNvGrpSpPr/>
          <p:nvPr/>
        </p:nvGrpSpPr>
        <p:grpSpPr bwMode="auto">
          <a:xfrm>
            <a:off x="3206115" y="1376680"/>
            <a:ext cx="2553335" cy="2556510"/>
            <a:chOff x="0" y="0"/>
            <a:chExt cx="1200" cy="1200"/>
          </a:xfrm>
          <a:solidFill>
            <a:schemeClr val="bg1">
              <a:lumMod val="65000"/>
            </a:schemeClr>
          </a:solidFill>
        </p:grpSpPr>
        <p:sp>
          <p:nvSpPr>
            <p:cNvPr id="167" name="AutoShape 74"/>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168" name="Group 46"/>
            <p:cNvGrpSpPr/>
            <p:nvPr/>
          </p:nvGrpSpPr>
          <p:grpSpPr bwMode="auto">
            <a:xfrm>
              <a:off x="456" y="0"/>
              <a:ext cx="288" cy="1200"/>
              <a:chOff x="0" y="0"/>
              <a:chExt cx="288" cy="1200"/>
            </a:xfrm>
            <a:grpFill/>
          </p:grpSpPr>
          <p:sp>
            <p:nvSpPr>
              <p:cNvPr id="178" name="AutoShape 7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9" name="AutoShape 7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69" name="Group 49"/>
            <p:cNvGrpSpPr/>
            <p:nvPr/>
          </p:nvGrpSpPr>
          <p:grpSpPr bwMode="auto">
            <a:xfrm rot="-5400000">
              <a:off x="456" y="0"/>
              <a:ext cx="288" cy="1200"/>
              <a:chOff x="0" y="0"/>
              <a:chExt cx="288" cy="1200"/>
            </a:xfrm>
            <a:grpFill/>
          </p:grpSpPr>
          <p:sp>
            <p:nvSpPr>
              <p:cNvPr id="176" name="AutoShape 7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7" name="AutoShape 8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70" name="Group 52"/>
            <p:cNvGrpSpPr/>
            <p:nvPr/>
          </p:nvGrpSpPr>
          <p:grpSpPr bwMode="auto">
            <a:xfrm rot="-2700000">
              <a:off x="456" y="0"/>
              <a:ext cx="288" cy="1200"/>
              <a:chOff x="0" y="0"/>
              <a:chExt cx="288" cy="1200"/>
            </a:xfrm>
            <a:grpFill/>
          </p:grpSpPr>
          <p:sp>
            <p:nvSpPr>
              <p:cNvPr id="174" name="AutoShape 8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5" name="AutoShape 8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71" name="Group 55"/>
            <p:cNvGrpSpPr/>
            <p:nvPr/>
          </p:nvGrpSpPr>
          <p:grpSpPr bwMode="auto">
            <a:xfrm rot="2700000" flipH="1">
              <a:off x="457" y="0"/>
              <a:ext cx="288" cy="1200"/>
              <a:chOff x="0" y="0"/>
              <a:chExt cx="288" cy="1200"/>
            </a:xfrm>
            <a:grpFill/>
          </p:grpSpPr>
          <p:sp>
            <p:nvSpPr>
              <p:cNvPr id="172" name="AutoShape 8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3" name="AutoShape 8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sp>
        <p:nvSpPr>
          <p:cNvPr id="241" name="Rectangle 148"/>
          <p:cNvSpPr>
            <a:spLocks noChangeArrowheads="1"/>
          </p:cNvSpPr>
          <p:nvPr/>
        </p:nvSpPr>
        <p:spPr bwMode="auto">
          <a:xfrm>
            <a:off x="3671570" y="1923415"/>
            <a:ext cx="158940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84" tIns="31042" rIns="62084" bIns="31042" anchor="ctr"/>
          <a:lstStyle/>
          <a:p>
            <a:pPr algn="ctr"/>
            <a:r>
              <a:rPr lang="zh-CN" altLang="en-US">
                <a:solidFill>
                  <a:srgbClr val="262626"/>
                </a:solidFill>
                <a:latin typeface="微软雅黑" panose="020B0503020204020204" pitchFamily="34" charset="-122"/>
                <a:ea typeface="微软雅黑" panose="020B0503020204020204" pitchFamily="34" charset="-122"/>
              </a:rPr>
              <a:t>各部门协同面向</a:t>
            </a:r>
            <a:endParaRPr lang="zh-CN" altLang="en-US">
              <a:solidFill>
                <a:srgbClr val="262626"/>
              </a:solidFill>
              <a:latin typeface="微软雅黑" panose="020B0503020204020204" pitchFamily="34" charset="-122"/>
              <a:ea typeface="微软雅黑" panose="020B0503020204020204" pitchFamily="34" charset="-122"/>
            </a:endParaRPr>
          </a:p>
          <a:p>
            <a:pPr algn="ctr"/>
            <a:r>
              <a:rPr lang="zh-CN" altLang="en-US">
                <a:solidFill>
                  <a:srgbClr val="262626"/>
                </a:solidFill>
                <a:latin typeface="微软雅黑" panose="020B0503020204020204" pitchFamily="34" charset="-122"/>
                <a:ea typeface="微软雅黑" panose="020B0503020204020204" pitchFamily="34" charset="-122"/>
              </a:rPr>
              <a:t>企业大力开展</a:t>
            </a:r>
            <a:endParaRPr lang="zh-CN" altLang="en-US">
              <a:solidFill>
                <a:srgbClr val="262626"/>
              </a:solidFill>
              <a:latin typeface="微软雅黑" panose="020B0503020204020204" pitchFamily="34" charset="-122"/>
              <a:ea typeface="微软雅黑" panose="020B0503020204020204" pitchFamily="34" charset="-122"/>
            </a:endParaRPr>
          </a:p>
          <a:p>
            <a:pPr algn="ctr"/>
            <a:r>
              <a:rPr lang="zh-CN" altLang="en-US">
                <a:solidFill>
                  <a:srgbClr val="262626"/>
                </a:solidFill>
                <a:latin typeface="微软雅黑" panose="020B0503020204020204" pitchFamily="34" charset="-122"/>
                <a:ea typeface="微软雅黑" panose="020B0503020204020204" pitchFamily="34" charset="-122"/>
              </a:rPr>
              <a:t>宣介培训</a:t>
            </a:r>
            <a:endParaRPr lang="zh-CN" altLang="en-US">
              <a:solidFill>
                <a:srgbClr val="262626"/>
              </a:solidFill>
              <a:latin typeface="微软雅黑" panose="020B0503020204020204" pitchFamily="34" charset="-122"/>
              <a:ea typeface="微软雅黑" panose="020B0503020204020204" pitchFamily="34" charset="-122"/>
            </a:endParaRPr>
          </a:p>
        </p:txBody>
      </p:sp>
      <p:sp>
        <p:nvSpPr>
          <p:cNvPr id="3" name="TextBox 31"/>
          <p:cNvSpPr txBox="1"/>
          <p:nvPr/>
        </p:nvSpPr>
        <p:spPr>
          <a:xfrm>
            <a:off x="754380" y="3723640"/>
            <a:ext cx="2223770" cy="521970"/>
          </a:xfrm>
          <a:prstGeom prst="rect">
            <a:avLst/>
          </a:prstGeom>
          <a:noFill/>
        </p:spPr>
        <p:txBody>
          <a:bodyPr wrap="square" rtlCol="0">
            <a:spAutoFit/>
          </a:bodyPr>
          <a:lstStyle>
            <a:defPPr>
              <a:defRPr lang="zh-CN"/>
            </a:defPPr>
            <a:lvl1pPr>
              <a:defRPr sz="2000">
                <a:solidFill>
                  <a:schemeClr val="tx1">
                    <a:lumMod val="65000"/>
                    <a:lumOff val="35000"/>
                  </a:schemeClr>
                </a:solidFill>
                <a:latin typeface="华文行楷" panose="02010800040101010101" pitchFamily="2" charset="-122"/>
                <a:ea typeface="华文行楷" panose="02010800040101010101" pitchFamily="2" charset="-122"/>
              </a:defRPr>
            </a:lvl1pPr>
          </a:lstStyle>
          <a:p>
            <a:pPr algn="just"/>
            <a:r>
              <a:rPr sz="1400">
                <a:latin typeface="微软雅黑" panose="020B0503020204020204" pitchFamily="34" charset="-122"/>
                <a:ea typeface="微软雅黑" panose="020B0503020204020204" pitchFamily="34" charset="-122"/>
                <a:cs typeface="微软雅黑" panose="020B0503020204020204" pitchFamily="34" charset="-122"/>
                <a:sym typeface="+mn-ea"/>
              </a:rPr>
              <a:t>一期“RCEP进自贸区、进</a:t>
            </a:r>
            <a:r>
              <a:rPr lang="zh-CN" sz="1400">
                <a:latin typeface="微软雅黑" panose="020B0503020204020204" pitchFamily="34" charset="-122"/>
                <a:ea typeface="微软雅黑" panose="020B0503020204020204" pitchFamily="34" charset="-122"/>
                <a:cs typeface="微软雅黑" panose="020B0503020204020204" pitchFamily="34" charset="-122"/>
                <a:sym typeface="+mn-ea"/>
              </a:rPr>
              <a:t>园</a:t>
            </a:r>
            <a:r>
              <a:rPr sz="1400">
                <a:latin typeface="微软雅黑" panose="020B0503020204020204" pitchFamily="34" charset="-122"/>
                <a:ea typeface="微软雅黑" panose="020B0503020204020204" pitchFamily="34" charset="-122"/>
                <a:cs typeface="微软雅黑" panose="020B0503020204020204" pitchFamily="34" charset="-122"/>
                <a:sym typeface="+mn-ea"/>
              </a:rPr>
              <a:t>区、进企业”培训</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101725" y="411480"/>
            <a:ext cx="7995285" cy="706755"/>
          </a:xfrm>
          <a:prstGeom prst="rect">
            <a:avLst/>
          </a:prstGeom>
          <a:noFill/>
        </p:spPr>
        <p:txBody>
          <a:bodyPr wrap="square" rtlCol="0">
            <a:spAutoFit/>
          </a:bodyPr>
          <a:p>
            <a:pPr algn="l"/>
            <a:r>
              <a:rPr lang="zh-CN" altLang="en-US" sz="2000" dirty="0" smtClean="0">
                <a:latin typeface="黑体" panose="02010609060101010101" charset="-122"/>
                <a:ea typeface="黑体" panose="02010609060101010101" charset="-122"/>
                <a:cs typeface="黑体" panose="02010609060101010101" charset="-122"/>
                <a:sym typeface="+mn-ea"/>
              </a:rPr>
              <a:t>四、广西将敢于求新、勇于求变、善于求质，全力推动对接实施RCEP取得突破性进展。</a:t>
            </a:r>
            <a:endParaRPr lang="zh-CN" altLang="en-US" sz="2000" dirty="0" smtClean="0">
              <a:latin typeface="黑体" panose="02010609060101010101" charset="-122"/>
              <a:ea typeface="黑体" panose="02010609060101010101" charset="-122"/>
              <a:cs typeface="黑体" panose="02010609060101010101" charset="-122"/>
              <a:sym typeface="+mn-ea"/>
            </a:endParaRPr>
          </a:p>
        </p:txBody>
      </p:sp>
      <p:sp>
        <p:nvSpPr>
          <p:cNvPr id="30" name="Freeform 42"/>
          <p:cNvSpPr>
            <a:spLocks noChangeArrowheads="1"/>
          </p:cNvSpPr>
          <p:nvPr/>
        </p:nvSpPr>
        <p:spPr bwMode="auto">
          <a:xfrm>
            <a:off x="424815" y="2115820"/>
            <a:ext cx="4083685" cy="876300"/>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1" name="Freeform 42"/>
          <p:cNvSpPr>
            <a:spLocks noChangeArrowheads="1"/>
          </p:cNvSpPr>
          <p:nvPr/>
        </p:nvSpPr>
        <p:spPr bwMode="auto">
          <a:xfrm flipH="1">
            <a:off x="5172710" y="1923415"/>
            <a:ext cx="3491230" cy="922655"/>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635" y="3174365"/>
            <a:ext cx="9144635" cy="60198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lstStyle/>
          <a:p>
            <a:endParaRPr lang="zh-CN" altLang="en-US" sz="1200">
              <a:latin typeface="微软雅黑" panose="020B0503020204020204" pitchFamily="34" charset="-122"/>
              <a:ea typeface="微软雅黑" panose="020B0503020204020204" pitchFamily="34" charset="-122"/>
            </a:endParaRPr>
          </a:p>
        </p:txBody>
      </p:sp>
      <p:sp>
        <p:nvSpPr>
          <p:cNvPr id="35" name="TextBox 33"/>
          <p:cNvSpPr txBox="1">
            <a:spLocks noChangeArrowheads="1"/>
          </p:cNvSpPr>
          <p:nvPr/>
        </p:nvSpPr>
        <p:spPr bwMode="auto">
          <a:xfrm>
            <a:off x="1962785" y="2931795"/>
            <a:ext cx="4899660" cy="61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84" tIns="31042" rIns="62084" bIns="31042">
            <a:spAutoFit/>
          </a:bodyPr>
          <a:lstStyle/>
          <a:p>
            <a:pPr algn="ctr"/>
            <a:endParaRPr lang="zh-CN" altLang="en-US" b="1">
              <a:solidFill>
                <a:schemeClr val="accent1"/>
              </a:solidFill>
              <a:latin typeface="仿宋_GB2312" panose="02010609030101010101" charset="-122"/>
              <a:ea typeface="仿宋_GB2312" panose="02010609030101010101" charset="-122"/>
              <a:cs typeface="仿宋_GB2312" panose="02010609030101010101" charset="-122"/>
            </a:endParaRPr>
          </a:p>
          <a:p>
            <a:pPr algn="ctr"/>
            <a:endParaRPr lang="zh-CN" altLang="en-US" b="1">
              <a:solidFill>
                <a:schemeClr val="accent1"/>
              </a:solidFill>
              <a:latin typeface="仿宋_GB2312" panose="02010609030101010101" charset="-122"/>
              <a:ea typeface="仿宋_GB2312" panose="02010609030101010101" charset="-122"/>
              <a:cs typeface="仿宋_GB2312" panose="02010609030101010101" charset="-122"/>
            </a:endParaRPr>
          </a:p>
        </p:txBody>
      </p:sp>
      <p:grpSp>
        <p:nvGrpSpPr>
          <p:cNvPr id="36" name="组合 34"/>
          <p:cNvGrpSpPr/>
          <p:nvPr/>
        </p:nvGrpSpPr>
        <p:grpSpPr bwMode="auto">
          <a:xfrm>
            <a:off x="57150" y="3063875"/>
            <a:ext cx="842010" cy="676910"/>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200" noProof="1">
                <a:solidFill>
                  <a:schemeClr val="tx1"/>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42" name="组合 40"/>
          <p:cNvGrpSpPr/>
          <p:nvPr/>
        </p:nvGrpSpPr>
        <p:grpSpPr bwMode="auto">
          <a:xfrm>
            <a:off x="8210853" y="2991579"/>
            <a:ext cx="784505" cy="785533"/>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200" noProof="1">
                <a:solidFill>
                  <a:schemeClr val="tx1"/>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356235" y="1567180"/>
            <a:ext cx="4256405"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84" tIns="31042" rIns="62084" bIns="31042">
            <a:spAutoFit/>
          </a:bodyPr>
          <a:lstStyle/>
          <a:p>
            <a:pPr algn="ctr">
              <a:buClrTx/>
              <a:buSzTx/>
              <a:buFontTx/>
            </a:pPr>
            <a:r>
              <a:rPr lang="zh-CN" altLang="en-US" sz="1400">
                <a:latin typeface="微软雅黑" panose="020B0503020204020204" pitchFamily="34" charset="-122"/>
                <a:ea typeface="微软雅黑" panose="020B0503020204020204" pitchFamily="34" charset="-122"/>
                <a:sym typeface="+mn-ea"/>
              </a:rPr>
              <a:t>广西将聚焦重点、多措并举，</a:t>
            </a:r>
            <a:endParaRPr lang="zh-CN" altLang="en-US" sz="1400">
              <a:latin typeface="微软雅黑" panose="020B0503020204020204" pitchFamily="34" charset="-122"/>
              <a:ea typeface="微软雅黑" panose="020B0503020204020204" pitchFamily="34" charset="-122"/>
              <a:sym typeface="+mn-ea"/>
            </a:endParaRPr>
          </a:p>
          <a:p>
            <a:pPr algn="ctr">
              <a:lnSpc>
                <a:spcPct val="100000"/>
              </a:lnSpc>
              <a:buClrTx/>
              <a:buSzTx/>
              <a:buFontTx/>
            </a:pPr>
            <a:r>
              <a:rPr lang="zh-CN" altLang="en-US" sz="1400">
                <a:latin typeface="微软雅黑" panose="020B0503020204020204" pitchFamily="34" charset="-122"/>
                <a:ea typeface="微软雅黑" panose="020B0503020204020204" pitchFamily="34" charset="-122"/>
                <a:sym typeface="+mn-ea"/>
              </a:rPr>
              <a:t>务实推进各重点领域对接实施RCEP取得突破性进展</a:t>
            </a:r>
            <a:endParaRPr lang="en-US" altLang="zh-CN" sz="1000" b="1">
              <a:solidFill>
                <a:schemeClr val="accent1"/>
              </a:solidFill>
              <a:latin typeface="微软雅黑" panose="020B0503020204020204" pitchFamily="34" charset="-122"/>
              <a:ea typeface="微软雅黑" panose="020B0503020204020204" pitchFamily="34" charset="-122"/>
            </a:endParaRPr>
          </a:p>
        </p:txBody>
      </p:sp>
      <p:sp>
        <p:nvSpPr>
          <p:cNvPr id="50" name="TextBox 48"/>
          <p:cNvSpPr txBox="1">
            <a:spLocks noChangeArrowheads="1"/>
          </p:cNvSpPr>
          <p:nvPr/>
        </p:nvSpPr>
        <p:spPr bwMode="auto">
          <a:xfrm>
            <a:off x="5013960" y="1384300"/>
            <a:ext cx="379095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84" tIns="31042" rIns="62084" bIns="31042">
            <a:spAutoFit/>
          </a:bodyPr>
          <a:lstStyle/>
          <a:p>
            <a:pPr algn="ctr"/>
            <a:r>
              <a:rPr sz="1400">
                <a:latin typeface="微软雅黑" panose="020B0503020204020204" pitchFamily="34" charset="-122"/>
                <a:ea typeface="微软雅黑" panose="020B0503020204020204" pitchFamily="34" charset="-122"/>
                <a:cs typeface="微软雅黑" panose="020B0503020204020204" pitchFamily="34" charset="-122"/>
                <a:sym typeface="+mn-ea"/>
              </a:rPr>
              <a:t> 总体上以东盟为重点，</a:t>
            </a:r>
            <a:endParaRPr sz="14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r>
              <a:rPr sz="1400">
                <a:latin typeface="微软雅黑" panose="020B0503020204020204" pitchFamily="34" charset="-122"/>
                <a:ea typeface="微软雅黑" panose="020B0503020204020204" pitchFamily="34" charset="-122"/>
                <a:cs typeface="微软雅黑" panose="020B0503020204020204" pitchFamily="34" charset="-122"/>
                <a:sym typeface="+mn-ea"/>
              </a:rPr>
              <a:t>以RCEP为新蓝海，实施两手抓</a:t>
            </a:r>
            <a:endParaRPr lang="zh-CN" altLang="en-US" sz="1400" b="1">
              <a:solidFill>
                <a:schemeClr val="accent1"/>
              </a:solidFill>
              <a:latin typeface="微软雅黑" panose="020B0503020204020204" pitchFamily="34" charset="-122"/>
              <a:ea typeface="微软雅黑" panose="020B0503020204020204" pitchFamily="34" charset="-122"/>
            </a:endParaRPr>
          </a:p>
        </p:txBody>
      </p:sp>
      <p:sp>
        <p:nvSpPr>
          <p:cNvPr id="51" name="TextBox 49"/>
          <p:cNvSpPr txBox="1">
            <a:spLocks noChangeArrowheads="1"/>
          </p:cNvSpPr>
          <p:nvPr/>
        </p:nvSpPr>
        <p:spPr bwMode="auto">
          <a:xfrm>
            <a:off x="5114925" y="1995170"/>
            <a:ext cx="3522980" cy="87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84" tIns="31042" rIns="62084" bIns="31042">
            <a:spAutoFit/>
          </a:bodyPr>
          <a:lstStyle/>
          <a:p>
            <a:pPr marL="0" algn="l">
              <a:lnSpc>
                <a:spcPct val="120000"/>
              </a:lnSpc>
              <a:spcBef>
                <a:spcPts val="0"/>
              </a:spcBef>
              <a:spcAft>
                <a:spcPts val="0"/>
              </a:spcAft>
              <a:buClrTx/>
              <a:buSzTx/>
              <a:buFontTx/>
              <a:buNone/>
            </a:pPr>
            <a:r>
              <a:rPr lang="en-US" sz="11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100">
                <a:latin typeface="微软雅黑" panose="020B0503020204020204" pitchFamily="34" charset="-122"/>
                <a:ea typeface="微软雅黑" panose="020B0503020204020204" pitchFamily="34" charset="-122"/>
                <a:sym typeface="+mn-ea"/>
              </a:rPr>
              <a:t>  一手抓巩固和提升与东盟经贸合作，一手抓拓展RCEP合作新空间开掘合作新潜力。</a:t>
            </a:r>
            <a:endParaRPr lang="zh-CN" altLang="en-US" sz="1100">
              <a:latin typeface="微软雅黑" panose="020B0503020204020204" pitchFamily="34" charset="-122"/>
              <a:ea typeface="微软雅黑" panose="020B0503020204020204" pitchFamily="34" charset="-122"/>
              <a:sym typeface="+mn-ea"/>
            </a:endParaRPr>
          </a:p>
          <a:p>
            <a:pPr marL="0" algn="l">
              <a:lnSpc>
                <a:spcPct val="120000"/>
              </a:lnSpc>
              <a:spcBef>
                <a:spcPts val="0"/>
              </a:spcBef>
              <a:spcAft>
                <a:spcPts val="0"/>
              </a:spcAft>
              <a:buClrTx/>
              <a:buSzTx/>
              <a:buFontTx/>
              <a:buNone/>
            </a:pPr>
            <a:r>
              <a:rPr lang="zh-CN" altLang="en-US" sz="1100">
                <a:latin typeface="微软雅黑" panose="020B0503020204020204" pitchFamily="34" charset="-122"/>
                <a:ea typeface="微软雅黑" panose="020B0503020204020204" pitchFamily="34" charset="-122"/>
                <a:sym typeface="+mn-ea"/>
              </a:rPr>
              <a:t> </a:t>
            </a:r>
            <a:r>
              <a:rPr lang="en-US" altLang="zh-CN" sz="1100">
                <a:latin typeface="微软雅黑" panose="020B0503020204020204" pitchFamily="34" charset="-122"/>
                <a:ea typeface="微软雅黑" panose="020B0503020204020204" pitchFamily="34" charset="-122"/>
                <a:sym typeface="+mn-ea"/>
              </a:rPr>
              <a:t>       </a:t>
            </a:r>
            <a:r>
              <a:rPr lang="zh-CN" altLang="en-US" sz="1100">
                <a:latin typeface="微软雅黑" panose="020B0503020204020204" pitchFamily="34" charset="-122"/>
                <a:ea typeface="微软雅黑" panose="020B0503020204020204" pitchFamily="34" charset="-122"/>
                <a:sym typeface="+mn-ea"/>
              </a:rPr>
              <a:t>立足于三个“积极服务”，落实好九大方面务实举措，高质量对接实施RCEP。</a:t>
            </a:r>
            <a:endParaRPr lang="zh-CN" altLang="en-US" sz="1100">
              <a:latin typeface="微软雅黑" panose="020B0503020204020204" pitchFamily="34" charset="-122"/>
              <a:ea typeface="微软雅黑" panose="020B0503020204020204" pitchFamily="34" charset="-122"/>
            </a:endParaRPr>
          </a:p>
        </p:txBody>
      </p:sp>
      <p:sp>
        <p:nvSpPr>
          <p:cNvPr id="100" name="文本框 99"/>
          <p:cNvSpPr txBox="1"/>
          <p:nvPr/>
        </p:nvSpPr>
        <p:spPr>
          <a:xfrm>
            <a:off x="469265" y="2147570"/>
            <a:ext cx="4038600" cy="496570"/>
          </a:xfrm>
          <a:prstGeom prst="rect">
            <a:avLst/>
          </a:prstGeom>
          <a:noFill/>
          <a:ln w="9525">
            <a:noFill/>
          </a:ln>
        </p:spPr>
        <p:txBody>
          <a:bodyPr wrap="square">
            <a:spAutoFit/>
          </a:bodyPr>
          <a:lstStyle/>
          <a:p>
            <a:pPr algn="l">
              <a:lnSpc>
                <a:spcPct val="120000"/>
              </a:lnSpc>
              <a:spcBef>
                <a:spcPts val="0"/>
              </a:spcBef>
              <a:spcAft>
                <a:spcPts val="0"/>
              </a:spcAft>
              <a:buClrTx/>
              <a:buSzTx/>
              <a:buFontTx/>
            </a:pPr>
            <a:r>
              <a:rPr lang="en-US" sz="9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100">
                <a:latin typeface="微软雅黑" panose="020B0503020204020204" pitchFamily="34" charset="-122"/>
                <a:ea typeface="微软雅黑" panose="020B0503020204020204" pitchFamily="34" charset="-122"/>
                <a:sym typeface="+mn-ea"/>
              </a:rPr>
              <a:t> </a:t>
            </a:r>
            <a:r>
              <a:rPr lang="en-US" altLang="zh-CN" sz="1100">
                <a:latin typeface="微软雅黑" panose="020B0503020204020204" pitchFamily="34" charset="-122"/>
                <a:ea typeface="微软雅黑" panose="020B0503020204020204" pitchFamily="34" charset="-122"/>
                <a:sym typeface="+mn-ea"/>
              </a:rPr>
              <a:t> </a:t>
            </a:r>
            <a:r>
              <a:rPr lang="zh-CN" altLang="en-US" sz="1100">
                <a:latin typeface="微软雅黑" panose="020B0503020204020204" pitchFamily="34" charset="-122"/>
                <a:ea typeface="微软雅黑" panose="020B0503020204020204" pitchFamily="34" charset="-122"/>
                <a:sym typeface="+mn-ea"/>
              </a:rPr>
              <a:t>打造一批高质量对接实施RCEP规则的广西经验做法，以高水平开放促进广西经济社会高质量发展。</a:t>
            </a:r>
            <a:endParaRPr lang="zh-CN" altLang="en-US" sz="110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101725" y="411480"/>
            <a:ext cx="7995285" cy="706755"/>
          </a:xfrm>
          <a:prstGeom prst="rect">
            <a:avLst/>
          </a:prstGeom>
          <a:noFill/>
        </p:spPr>
        <p:txBody>
          <a:bodyPr wrap="square" rtlCol="0">
            <a:spAutoFit/>
          </a:bodyPr>
          <a:p>
            <a:pPr algn="l"/>
            <a:r>
              <a:rPr lang="zh-CN" altLang="en-US" sz="2000" dirty="0" smtClean="0">
                <a:latin typeface="黑体" panose="02010609060101010101" charset="-122"/>
                <a:ea typeface="黑体" panose="02010609060101010101" charset="-122"/>
                <a:cs typeface="黑体" panose="02010609060101010101" charset="-122"/>
                <a:sym typeface="+mn-ea"/>
              </a:rPr>
              <a:t>四、广西将敢于求新、勇于求变、善于求质，全力推动对接实施RCEP取得突破性进展。</a:t>
            </a:r>
            <a:endParaRPr lang="zh-CN" altLang="en-US" sz="2000" dirty="0" smtClean="0">
              <a:latin typeface="黑体" panose="02010609060101010101" charset="-122"/>
              <a:ea typeface="黑体" panose="02010609060101010101" charset="-122"/>
              <a:cs typeface="黑体" panose="02010609060101010101" charset="-122"/>
              <a:sym typeface="+mn-ea"/>
            </a:endParaRPr>
          </a:p>
        </p:txBody>
      </p:sp>
      <p:sp>
        <p:nvSpPr>
          <p:cNvPr id="3" name="矩形 2"/>
          <p:cNvSpPr>
            <a:spLocks noChangeArrowheads="1"/>
          </p:cNvSpPr>
          <p:nvPr/>
        </p:nvSpPr>
        <p:spPr bwMode="auto">
          <a:xfrm>
            <a:off x="5568315" y="1692275"/>
            <a:ext cx="3101340" cy="2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l">
              <a:buClrTx/>
              <a:buSzTx/>
              <a:buFontTx/>
            </a:pPr>
            <a:r>
              <a:rPr lang="zh-CN" altLang="en-US" sz="1200" b="1">
                <a:solidFill>
                  <a:schemeClr val="accent1"/>
                </a:solidFill>
                <a:latin typeface="微软雅黑" panose="020B0503020204020204" pitchFamily="34" charset="-122"/>
                <a:ea typeface="微软雅黑" panose="020B0503020204020204" pitchFamily="34" charset="-122"/>
              </a:rPr>
              <a:t>一是</a:t>
            </a:r>
            <a:r>
              <a:rPr lang="zh-CN" altLang="en-US" sz="1200" b="1">
                <a:solidFill>
                  <a:schemeClr val="accent1"/>
                </a:solidFill>
                <a:latin typeface="微软雅黑" panose="020B0503020204020204" pitchFamily="34" charset="-122"/>
                <a:ea typeface="微软雅黑" panose="020B0503020204020204" pitchFamily="34" charset="-122"/>
                <a:sym typeface="+mn-ea"/>
              </a:rPr>
              <a:t>积极服务建设中国—东盟命运共同体。</a:t>
            </a:r>
            <a:endParaRPr lang="zh-CN" altLang="en-US" sz="1200" b="1">
              <a:solidFill>
                <a:schemeClr val="accent1"/>
              </a:solidFill>
              <a:latin typeface="微软雅黑" panose="020B0503020204020204" pitchFamily="34" charset="-122"/>
              <a:ea typeface="微软雅黑" panose="020B0503020204020204" pitchFamily="34" charset="-122"/>
            </a:endParaRPr>
          </a:p>
        </p:txBody>
      </p:sp>
      <p:sp>
        <p:nvSpPr>
          <p:cNvPr id="4" name="矩形 3"/>
          <p:cNvSpPr>
            <a:spLocks noChangeArrowheads="1"/>
          </p:cNvSpPr>
          <p:nvPr/>
        </p:nvSpPr>
        <p:spPr bwMode="auto">
          <a:xfrm>
            <a:off x="5578475" y="2630170"/>
            <a:ext cx="3221990"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l">
              <a:lnSpc>
                <a:spcPct val="100000"/>
              </a:lnSpc>
              <a:buClrTx/>
              <a:buSzTx/>
              <a:buFontTx/>
            </a:pPr>
            <a:r>
              <a:rPr lang="en-US" altLang="zh-CN" sz="1200" b="1">
                <a:solidFill>
                  <a:schemeClr val="accent1"/>
                </a:solidFill>
                <a:latin typeface="微软雅黑" panose="020B0503020204020204" pitchFamily="34" charset="-122"/>
                <a:ea typeface="微软雅黑" panose="020B0503020204020204" pitchFamily="34" charset="-122"/>
              </a:rPr>
              <a:t>      </a:t>
            </a:r>
            <a:r>
              <a:rPr lang="zh-CN" altLang="en-US" sz="1200" b="1">
                <a:solidFill>
                  <a:schemeClr val="accent1"/>
                </a:solidFill>
                <a:latin typeface="微软雅黑" panose="020B0503020204020204" pitchFamily="34" charset="-122"/>
                <a:ea typeface="微软雅黑" panose="020B0503020204020204" pitchFamily="34" charset="-122"/>
              </a:rPr>
              <a:t>二是</a:t>
            </a:r>
            <a:r>
              <a:rPr lang="zh-CN" altLang="en-US" sz="1200" b="1">
                <a:solidFill>
                  <a:schemeClr val="accent1"/>
                </a:solidFill>
                <a:latin typeface="微软雅黑" panose="020B0503020204020204" pitchFamily="34" charset="-122"/>
                <a:ea typeface="微软雅黑" panose="020B0503020204020204" pitchFamily="34" charset="-122"/>
                <a:sym typeface="+mn-ea"/>
              </a:rPr>
              <a:t>积极服务国家自贸区提升战略，促进亚太区域经济一体化发展。</a:t>
            </a:r>
            <a:endParaRPr lang="zh-CN" altLang="en-US" sz="1200" b="1">
              <a:solidFill>
                <a:schemeClr val="accent1"/>
              </a:solidFill>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332740" y="1473835"/>
            <a:ext cx="2790825"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r>
              <a:rPr lang="zh-CN" altLang="en-US" sz="1200" b="1">
                <a:solidFill>
                  <a:schemeClr val="accent1"/>
                </a:solidFill>
                <a:latin typeface="微软雅黑" panose="020B0503020204020204" pitchFamily="34" charset="-122"/>
                <a:ea typeface="微软雅黑" panose="020B0503020204020204" pitchFamily="34" charset="-122"/>
              </a:rPr>
              <a:t>三是</a:t>
            </a:r>
            <a:r>
              <a:rPr lang="zh-CN" altLang="en-US" sz="1200" b="1">
                <a:solidFill>
                  <a:schemeClr val="accent1"/>
                </a:solidFill>
                <a:latin typeface="微软雅黑" panose="020B0503020204020204" pitchFamily="34" charset="-122"/>
                <a:ea typeface="微软雅黑" panose="020B0503020204020204" pitchFamily="34" charset="-122"/>
                <a:sym typeface="+mn-ea"/>
              </a:rPr>
              <a:t>积极服务</a:t>
            </a:r>
            <a:endParaRPr lang="zh-CN" altLang="en-US" sz="1200" b="1">
              <a:solidFill>
                <a:schemeClr val="accent1"/>
              </a:solidFill>
              <a:latin typeface="微软雅黑" panose="020B0503020204020204" pitchFamily="34" charset="-122"/>
              <a:ea typeface="微软雅黑" panose="020B0503020204020204" pitchFamily="34" charset="-122"/>
              <a:sym typeface="+mn-ea"/>
            </a:endParaRPr>
          </a:p>
          <a:p>
            <a:pPr algn="ctr"/>
            <a:r>
              <a:rPr lang="zh-CN" altLang="en-US" sz="1200" b="1">
                <a:solidFill>
                  <a:schemeClr val="accent1"/>
                </a:solidFill>
                <a:latin typeface="微软雅黑" panose="020B0503020204020204" pitchFamily="34" charset="-122"/>
                <a:ea typeface="微软雅黑" panose="020B0503020204020204" pitchFamily="34" charset="-122"/>
                <a:sym typeface="+mn-ea"/>
              </a:rPr>
              <a:t>破解中央经济工作会议提到的三重压力。</a:t>
            </a:r>
            <a:endParaRPr lang="zh-CN" altLang="en-US" sz="1200" b="1">
              <a:solidFill>
                <a:schemeClr val="accent1"/>
              </a:solidFill>
              <a:latin typeface="微软雅黑" panose="020B0503020204020204" pitchFamily="34" charset="-122"/>
              <a:ea typeface="微软雅黑" panose="020B0503020204020204" pitchFamily="34" charset="-122"/>
            </a:endParaRPr>
          </a:p>
        </p:txBody>
      </p:sp>
      <p:sp>
        <p:nvSpPr>
          <p:cNvPr id="6" name="等腰三角形 5"/>
          <p:cNvSpPr>
            <a:spLocks noChangeAspect="1" noChangeArrowheads="1"/>
          </p:cNvSpPr>
          <p:nvPr/>
        </p:nvSpPr>
        <p:spPr bwMode="auto">
          <a:xfrm rot="5400000" flipV="1">
            <a:off x="5313521" y="1761014"/>
            <a:ext cx="180975" cy="153988"/>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nchor="ctr"/>
          <a:lstStyle/>
          <a:p>
            <a:pPr algn="ctr">
              <a:buFont typeface="Arial" panose="020B0604020202020204" pitchFamily="34" charset="0"/>
              <a:buNone/>
            </a:pPr>
            <a:endParaRPr lang="zh-CN" altLang="zh-CN" sz="15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等腰三角形 18"/>
          <p:cNvSpPr>
            <a:spLocks noChangeAspect="1" noChangeArrowheads="1"/>
          </p:cNvSpPr>
          <p:nvPr/>
        </p:nvSpPr>
        <p:spPr bwMode="auto">
          <a:xfrm rot="5400000" flipV="1">
            <a:off x="5319395" y="3416300"/>
            <a:ext cx="179388" cy="153988"/>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nchor="ctr"/>
          <a:lstStyle/>
          <a:p>
            <a:pPr algn="ctr">
              <a:buFont typeface="Arial" panose="020B0604020202020204" pitchFamily="34" charset="0"/>
              <a:buNone/>
            </a:pPr>
            <a:endParaRPr lang="zh-CN" altLang="zh-CN" sz="15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47"/>
          <p:cNvSpPr>
            <a:spLocks noChangeArrowheads="1"/>
          </p:cNvSpPr>
          <p:nvPr/>
        </p:nvSpPr>
        <p:spPr bwMode="auto">
          <a:xfrm>
            <a:off x="5566410" y="3044825"/>
            <a:ext cx="3389630" cy="117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l">
              <a:lnSpc>
                <a:spcPct val="120000"/>
              </a:lnSpc>
              <a:buClrTx/>
              <a:buSzTx/>
              <a:buFont typeface="Arial" panose="020B0604020202020204" pitchFamily="34" charset="0"/>
              <a:buNone/>
            </a:pPr>
            <a:r>
              <a:rPr lang="zh-CN" altLang="en-US" sz="1200" b="1">
                <a:solidFill>
                  <a:srgbClr val="333333"/>
                </a:solidFill>
                <a:latin typeface="仿宋_GB2312" panose="02010609030101010101" charset="-122"/>
                <a:ea typeface="仿宋_GB2312" panose="02010609030101010101" charset="-122"/>
                <a:cs typeface="仿宋_GB2312" panose="02010609030101010101" charset="-122"/>
                <a:sym typeface="+mn-ea"/>
              </a:rPr>
              <a:t>党的十八大提出，要加快实施自由贸易区战略，党的十九届五中全会提出实施自由贸易区提升战略，构建面向全球的高标准自由贸易区网络。目前，我国已与26个国家和地区构建19个自贸区网络。</a:t>
            </a:r>
            <a:endParaRPr lang="zh-CN" altLang="en-US" sz="1200" b="1">
              <a:solidFill>
                <a:srgbClr val="333333"/>
              </a:solidFill>
              <a:latin typeface="仿宋_GB2312" panose="02010609030101010101" charset="-122"/>
              <a:ea typeface="仿宋_GB2312" panose="02010609030101010101" charset="-122"/>
              <a:cs typeface="仿宋_GB2312" panose="02010609030101010101" charset="-122"/>
              <a:sym typeface="微软雅黑" panose="020B0503020204020204" pitchFamily="34" charset="-122"/>
            </a:endParaRPr>
          </a:p>
        </p:txBody>
      </p:sp>
      <p:sp>
        <p:nvSpPr>
          <p:cNvPr id="11" name="等腰三角形 18"/>
          <p:cNvSpPr>
            <a:spLocks noChangeAspect="1" noChangeArrowheads="1"/>
          </p:cNvSpPr>
          <p:nvPr/>
        </p:nvSpPr>
        <p:spPr bwMode="auto">
          <a:xfrm rot="16200000" flipH="1" flipV="1">
            <a:off x="3171032" y="2406491"/>
            <a:ext cx="179388" cy="155575"/>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fontAlgn="auto">
              <a:spcBef>
                <a:spcPct val="0"/>
              </a:spcBef>
              <a:buFont typeface="Arial" panose="020B0604020202020204" pitchFamily="34" charset="0"/>
              <a:buNone/>
            </a:pPr>
            <a:endParaRPr lang="zh-CN" altLang="zh-CN" sz="1500" noProof="1">
              <a:solidFill>
                <a:schemeClr val="accent3">
                  <a:lumMod val="75000"/>
                </a:schemeClr>
              </a:solidFill>
              <a:sym typeface="微软雅黑" panose="020B0503020204020204" pitchFamily="34" charset="-122"/>
            </a:endParaRPr>
          </a:p>
        </p:txBody>
      </p:sp>
      <p:sp>
        <p:nvSpPr>
          <p:cNvPr id="12" name="矩形 47"/>
          <p:cNvSpPr>
            <a:spLocks noChangeArrowheads="1"/>
          </p:cNvSpPr>
          <p:nvPr/>
        </p:nvSpPr>
        <p:spPr bwMode="auto">
          <a:xfrm>
            <a:off x="238125" y="1993900"/>
            <a:ext cx="2897505" cy="183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l">
              <a:lnSpc>
                <a:spcPct val="120000"/>
              </a:lnSpc>
              <a:buClrTx/>
              <a:buSzTx/>
              <a:buFont typeface="Arial" panose="020B0604020202020204" pitchFamily="34" charset="0"/>
              <a:buNone/>
            </a:pPr>
            <a:r>
              <a:rPr lang="zh-CN" altLang="en-US" sz="1200" b="1">
                <a:solidFill>
                  <a:srgbClr val="333333"/>
                </a:solidFill>
                <a:latin typeface="仿宋_GB2312" panose="02010609030101010101" charset="-122"/>
                <a:ea typeface="仿宋_GB2312" panose="02010609030101010101" charset="-122"/>
                <a:cs typeface="仿宋_GB2312" panose="02010609030101010101" charset="-122"/>
                <a:sym typeface="+mn-ea"/>
              </a:rPr>
              <a:t>中央经济工作会议提到“我国经济发展面临需求收缩、供给冲击、预期转弱三重压力”。需求收缩的压力包括外需的收缩，亟需利用自贸安排，用足用好关税减让、原产地</a:t>
            </a:r>
            <a:r>
              <a:rPr lang="zh-CN" altLang="en-US" sz="1200" b="1">
                <a:solidFill>
                  <a:srgbClr val="333333"/>
                </a:solidFill>
                <a:latin typeface="仿宋_GB2312" panose="02010609030101010101" charset="-122"/>
                <a:ea typeface="仿宋_GB2312" panose="02010609030101010101" charset="-122"/>
                <a:cs typeface="仿宋_GB2312" panose="02010609030101010101" charset="-122"/>
                <a:sym typeface="+mn-ea"/>
              </a:rPr>
              <a:t>累积</a:t>
            </a:r>
            <a:r>
              <a:rPr lang="zh-CN" altLang="en-US" sz="1200" b="1">
                <a:solidFill>
                  <a:srgbClr val="333333"/>
                </a:solidFill>
                <a:latin typeface="仿宋_GB2312" panose="02010609030101010101" charset="-122"/>
                <a:ea typeface="仿宋_GB2312" panose="02010609030101010101" charset="-122"/>
                <a:cs typeface="仿宋_GB2312" panose="02010609030101010101" charset="-122"/>
                <a:sym typeface="+mn-ea"/>
              </a:rPr>
              <a:t>规则等，稳定巩固外需。对于供给冲击，需要加快区域内产业链布局，克服产业链区域化、近岸化、本土化、短链化不利影响，增强产业链供应链韧性。</a:t>
            </a:r>
            <a:endParaRPr lang="zh-CN" altLang="en-US" sz="1200" b="1">
              <a:solidFill>
                <a:srgbClr val="333333"/>
              </a:solidFill>
              <a:latin typeface="仿宋_GB2312" panose="02010609030101010101" charset="-122"/>
              <a:ea typeface="仿宋_GB2312" panose="02010609030101010101" charset="-122"/>
              <a:cs typeface="仿宋_GB2312" panose="02010609030101010101" charset="-122"/>
              <a:sym typeface="微软雅黑" panose="020B0503020204020204" pitchFamily="34" charset="-122"/>
            </a:endParaRPr>
          </a:p>
        </p:txBody>
      </p:sp>
      <p:sp>
        <p:nvSpPr>
          <p:cNvPr id="13" name="形状 12"/>
          <p:cNvSpPr/>
          <p:nvPr/>
        </p:nvSpPr>
        <p:spPr>
          <a:xfrm>
            <a:off x="3446463" y="1973898"/>
            <a:ext cx="1400175" cy="1401762"/>
          </a:xfrm>
          <a:prstGeom prst="leftCircularArrow">
            <a:avLst>
              <a:gd name="adj1" fmla="val 8909"/>
              <a:gd name="adj2" fmla="val 1142322"/>
              <a:gd name="adj3" fmla="val 6293598"/>
              <a:gd name="adj4" fmla="val 18900002"/>
              <a:gd name="adj5" fmla="val 12500"/>
            </a:avLst>
          </a:prstGeom>
          <a:solidFill>
            <a:schemeClr val="accent1">
              <a:lumMod val="60000"/>
              <a:lumOff val="40000"/>
            </a:schemeClr>
          </a:solidFill>
          <a:ln>
            <a:noFill/>
          </a:ln>
          <a:effectLst/>
        </p:spPr>
        <p:style>
          <a:lnRef idx="0">
            <a:scrgbClr r="0" g="0" b="0"/>
          </a:lnRef>
          <a:fillRef idx="3">
            <a:scrgbClr r="0" g="0" b="0"/>
          </a:fillRef>
          <a:effectRef idx="2">
            <a:scrgbClr r="0" g="0" b="0"/>
          </a:effectRef>
          <a:fontRef idx="minor">
            <a:schemeClr val="lt1"/>
          </a:fontRef>
        </p:style>
      </p:sp>
      <p:sp>
        <p:nvSpPr>
          <p:cNvPr id="14" name="空心弧 13"/>
          <p:cNvSpPr/>
          <p:nvPr/>
        </p:nvSpPr>
        <p:spPr>
          <a:xfrm>
            <a:off x="3948113" y="2891473"/>
            <a:ext cx="1203325" cy="1203325"/>
          </a:xfrm>
          <a:prstGeom prst="blockArc">
            <a:avLst>
              <a:gd name="adj1" fmla="val 13624405"/>
              <a:gd name="adj2" fmla="val 17228224"/>
              <a:gd name="adj3" fmla="val 11481"/>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
        <p:nvSpPr>
          <p:cNvPr id="15" name="空心弧 14"/>
          <p:cNvSpPr/>
          <p:nvPr/>
        </p:nvSpPr>
        <p:spPr>
          <a:xfrm>
            <a:off x="4075113" y="3018473"/>
            <a:ext cx="1203325" cy="1203325"/>
          </a:xfrm>
          <a:prstGeom prst="blockArc">
            <a:avLst>
              <a:gd name="adj1" fmla="val 17085111"/>
              <a:gd name="adj2" fmla="val 10799997"/>
              <a:gd name="adj3" fmla="val 11504"/>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
        <p:nvSpPr>
          <p:cNvPr id="16" name="任意多边形 15"/>
          <p:cNvSpPr/>
          <p:nvPr/>
        </p:nvSpPr>
        <p:spPr>
          <a:xfrm rot="17307692">
            <a:off x="4216400" y="1584960"/>
            <a:ext cx="1214438" cy="655638"/>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900" noProof="1">
              <a:solidFill>
                <a:schemeClr val="accent1">
                  <a:lumMod val="75000"/>
                </a:schemeClr>
              </a:solidFill>
            </a:endParaRPr>
          </a:p>
        </p:txBody>
      </p:sp>
      <p:sp>
        <p:nvSpPr>
          <p:cNvPr id="17" name="任意多边形 16"/>
          <p:cNvSpPr/>
          <p:nvPr/>
        </p:nvSpPr>
        <p:spPr>
          <a:xfrm rot="17307692">
            <a:off x="3918743" y="1247617"/>
            <a:ext cx="798513" cy="558800"/>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sz="1900" noProof="1">
              <a:solidFill>
                <a:schemeClr val="accent1">
                  <a:lumMod val="75000"/>
                </a:schemeClr>
              </a:solidFill>
            </a:endParaRPr>
          </a:p>
        </p:txBody>
      </p:sp>
      <p:sp>
        <p:nvSpPr>
          <p:cNvPr id="18" name="TextBox 17"/>
          <p:cNvSpPr txBox="1">
            <a:spLocks noChangeArrowheads="1"/>
          </p:cNvSpPr>
          <p:nvPr/>
        </p:nvSpPr>
        <p:spPr bwMode="auto">
          <a:xfrm>
            <a:off x="4333875" y="1473835"/>
            <a:ext cx="434975" cy="65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3800" b="1">
                <a:solidFill>
                  <a:schemeClr val="accent1"/>
                </a:solidFill>
                <a:latin typeface="微软雅黑" panose="020B0503020204020204" pitchFamily="34" charset="-122"/>
                <a:ea typeface="微软雅黑" panose="020B0503020204020204" pitchFamily="34" charset="-122"/>
              </a:rPr>
              <a:t>1</a:t>
            </a:r>
            <a:endParaRPr lang="zh-CN" altLang="en-US" sz="3800" b="1">
              <a:solidFill>
                <a:schemeClr val="accent1"/>
              </a:solidFill>
              <a:latin typeface="微软雅黑" panose="020B0503020204020204" pitchFamily="34" charset="-122"/>
              <a:ea typeface="微软雅黑" panose="020B0503020204020204" pitchFamily="34" charset="-122"/>
            </a:endParaRPr>
          </a:p>
        </p:txBody>
      </p:sp>
      <p:sp>
        <p:nvSpPr>
          <p:cNvPr id="19" name="TextBox 18"/>
          <p:cNvSpPr txBox="1">
            <a:spLocks noChangeArrowheads="1"/>
          </p:cNvSpPr>
          <p:nvPr/>
        </p:nvSpPr>
        <p:spPr bwMode="auto">
          <a:xfrm>
            <a:off x="3894138" y="2335848"/>
            <a:ext cx="434975" cy="65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3800" b="1">
                <a:solidFill>
                  <a:schemeClr val="accent2"/>
                </a:solidFill>
                <a:latin typeface="微软雅黑" panose="020B0503020204020204" pitchFamily="34" charset="-122"/>
                <a:ea typeface="微软雅黑" panose="020B0503020204020204" pitchFamily="34" charset="-122"/>
              </a:rPr>
              <a:t>3</a:t>
            </a:r>
            <a:endParaRPr lang="zh-CN" altLang="en-US" sz="3800" b="1">
              <a:solidFill>
                <a:schemeClr val="accent2"/>
              </a:solidFill>
              <a:latin typeface="微软雅黑" panose="020B0503020204020204" pitchFamily="34" charset="-122"/>
              <a:ea typeface="微软雅黑" panose="020B0503020204020204" pitchFamily="34" charset="-122"/>
            </a:endParaRPr>
          </a:p>
        </p:txBody>
      </p:sp>
      <p:sp>
        <p:nvSpPr>
          <p:cNvPr id="20" name="TextBox 19"/>
          <p:cNvSpPr txBox="1">
            <a:spLocks noChangeArrowheads="1"/>
          </p:cNvSpPr>
          <p:nvPr/>
        </p:nvSpPr>
        <p:spPr bwMode="auto">
          <a:xfrm>
            <a:off x="4321175" y="3193098"/>
            <a:ext cx="434975" cy="65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r>
              <a:rPr lang="en-US" altLang="zh-CN" sz="3800" b="1">
                <a:solidFill>
                  <a:schemeClr val="accent1"/>
                </a:solidFill>
                <a:latin typeface="微软雅黑" panose="020B0503020204020204" pitchFamily="34" charset="-122"/>
                <a:ea typeface="微软雅黑" panose="020B0503020204020204" pitchFamily="34" charset="-122"/>
              </a:rPr>
              <a:t>2</a:t>
            </a:r>
            <a:endParaRPr lang="zh-CN" altLang="en-US" sz="3800" b="1">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p:nvPr/>
        </p:nvSpPr>
        <p:spPr>
          <a:xfrm>
            <a:off x="-111643" y="0"/>
            <a:ext cx="4006675" cy="3065930"/>
          </a:xfrm>
          <a:custGeom>
            <a:avLst/>
            <a:gdLst>
              <a:gd name="connsiteX0" fmla="*/ 2315840 w 5342233"/>
              <a:gd name="connsiteY0" fmla="*/ 0 h 4087906"/>
              <a:gd name="connsiteX1" fmla="*/ 5342233 w 5342233"/>
              <a:gd name="connsiteY1" fmla="*/ 0 h 4087906"/>
              <a:gd name="connsiteX2" fmla="*/ 3026393 w 5342233"/>
              <a:gd name="connsiteY2" fmla="*/ 4087906 h 4087906"/>
              <a:gd name="connsiteX3" fmla="*/ 0 w 5342233"/>
              <a:gd name="connsiteY3" fmla="*/ 4087906 h 4087906"/>
              <a:gd name="connsiteX4" fmla="*/ 2315840 w 5342233"/>
              <a:gd name="connsiteY4" fmla="*/ 0 h 408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2233" h="4087906">
                <a:moveTo>
                  <a:pt x="2315840" y="0"/>
                </a:moveTo>
                <a:lnTo>
                  <a:pt x="5342233" y="0"/>
                </a:lnTo>
                <a:lnTo>
                  <a:pt x="3026393" y="4087906"/>
                </a:lnTo>
                <a:lnTo>
                  <a:pt x="0" y="4087906"/>
                </a:lnTo>
                <a:lnTo>
                  <a:pt x="2315840" y="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稻壳儿春秋广告/盗版必究        原创来源：http://chn.docer.com/works?userid=199329941#!/work_time"/>
          <p:cNvSpPr/>
          <p:nvPr/>
        </p:nvSpPr>
        <p:spPr>
          <a:xfrm>
            <a:off x="7956463" y="0"/>
            <a:ext cx="5183639" cy="5143500"/>
          </a:xfrm>
          <a:prstGeom prst="parallelogram">
            <a:avLst>
              <a:gd name="adj" fmla="val 5665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稻壳儿春秋广告/盗版必究        原创来源：http://chn.docer.com/works?userid=199329941#!/work_time"/>
          <p:cNvSpPr/>
          <p:nvPr/>
        </p:nvSpPr>
        <p:spPr>
          <a:xfrm>
            <a:off x="-1764665" y="3035300"/>
            <a:ext cx="4006850" cy="2962275"/>
          </a:xfrm>
          <a:custGeom>
            <a:avLst/>
            <a:gdLst>
              <a:gd name="connsiteX0" fmla="*/ 2315840 w 5342233"/>
              <a:gd name="connsiteY0" fmla="*/ 0 h 4087906"/>
              <a:gd name="connsiteX1" fmla="*/ 5342233 w 5342233"/>
              <a:gd name="connsiteY1" fmla="*/ 0 h 4087906"/>
              <a:gd name="connsiteX2" fmla="*/ 3026393 w 5342233"/>
              <a:gd name="connsiteY2" fmla="*/ 4087906 h 4087906"/>
              <a:gd name="connsiteX3" fmla="*/ 0 w 5342233"/>
              <a:gd name="connsiteY3" fmla="*/ 4087906 h 4087906"/>
              <a:gd name="connsiteX4" fmla="*/ 2315840 w 5342233"/>
              <a:gd name="connsiteY4" fmla="*/ 0 h 408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2233" h="4087906">
                <a:moveTo>
                  <a:pt x="2315840" y="0"/>
                </a:moveTo>
                <a:lnTo>
                  <a:pt x="5342233" y="0"/>
                </a:lnTo>
                <a:lnTo>
                  <a:pt x="3026393" y="4087906"/>
                </a:lnTo>
                <a:lnTo>
                  <a:pt x="0" y="4087906"/>
                </a:lnTo>
                <a:lnTo>
                  <a:pt x="231584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稻壳儿春秋广告/盗版必究        原创来源：http://chn.docer.com/works?userid=199329941#!/work_time"/>
          <p:cNvSpPr/>
          <p:nvPr/>
        </p:nvSpPr>
        <p:spPr>
          <a:xfrm>
            <a:off x="467827" y="4155588"/>
            <a:ext cx="694755" cy="689375"/>
          </a:xfrm>
          <a:prstGeom prst="parallelogram">
            <a:avLst>
              <a:gd name="adj" fmla="val 5665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稻壳儿春秋广告/盗版必究        原创来源：http://chn.docer.com/works?userid=199329941#!/work_time"/>
          <p:cNvSpPr/>
          <p:nvPr/>
        </p:nvSpPr>
        <p:spPr>
          <a:xfrm>
            <a:off x="1" y="0"/>
            <a:ext cx="1283882" cy="948956"/>
          </a:xfrm>
          <a:prstGeom prst="parallelogram">
            <a:avLst>
              <a:gd name="adj" fmla="val 5665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文本框 7"/>
          <p:cNvSpPr txBox="1"/>
          <p:nvPr/>
        </p:nvSpPr>
        <p:spPr>
          <a:xfrm>
            <a:off x="561975" y="31750"/>
            <a:ext cx="3029585" cy="313817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4950" b="1" spc="300" dirty="0">
                <a:solidFill>
                  <a:schemeClr val="bg1"/>
                </a:solidFill>
                <a:latin typeface="思源黑体 CN Bold"/>
                <a:ea typeface="思源黑体 CN Bold"/>
                <a:cs typeface="+mn-ea"/>
              </a:rPr>
              <a:t>   </a:t>
            </a:r>
            <a:r>
              <a:rPr lang="zh-CN" altLang="en-US" sz="4950" b="1" spc="300" dirty="0">
                <a:solidFill>
                  <a:schemeClr val="bg1"/>
                </a:solidFill>
                <a:latin typeface="思源黑体 CN Bold"/>
                <a:ea typeface="思源黑体 CN Bold"/>
                <a:cs typeface="+mn-ea"/>
              </a:rPr>
              <a:t>九大</a:t>
            </a:r>
            <a:r>
              <a:rPr lang="en-US" altLang="zh-CN" sz="4950" b="1" spc="300" dirty="0">
                <a:solidFill>
                  <a:schemeClr val="bg1"/>
                </a:solidFill>
                <a:latin typeface="思源黑体 CN Bold"/>
                <a:ea typeface="思源黑体 CN Bold"/>
                <a:cs typeface="+mn-ea"/>
              </a:rPr>
              <a:t> </a:t>
            </a:r>
            <a:endParaRPr lang="en-US" altLang="zh-CN" sz="4950" b="1" spc="300" dirty="0">
              <a:solidFill>
                <a:schemeClr val="bg1"/>
              </a:solidFill>
              <a:latin typeface="思源黑体 CN Bold"/>
              <a:ea typeface="思源黑体 CN Bold"/>
              <a:cs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4950" b="1" spc="300" dirty="0">
                <a:solidFill>
                  <a:schemeClr val="bg1"/>
                </a:solidFill>
                <a:latin typeface="思源黑体 CN Bold"/>
                <a:ea typeface="思源黑体 CN Bold"/>
                <a:cs typeface="+mn-ea"/>
              </a:rPr>
              <a:t>  </a:t>
            </a:r>
            <a:r>
              <a:rPr lang="zh-CN" altLang="en-US" sz="4950" b="1" spc="300" dirty="0">
                <a:solidFill>
                  <a:schemeClr val="bg1"/>
                </a:solidFill>
                <a:latin typeface="思源黑体 CN Bold"/>
                <a:ea typeface="思源黑体 CN Bold"/>
                <a:cs typeface="+mn-ea"/>
              </a:rPr>
              <a:t>方面</a:t>
            </a:r>
            <a:endParaRPr lang="zh-CN" altLang="en-US" sz="4950" b="1" spc="300" dirty="0">
              <a:solidFill>
                <a:schemeClr val="bg1"/>
              </a:solidFill>
              <a:latin typeface="思源黑体 CN Bold"/>
              <a:ea typeface="思源黑体 CN Bold"/>
              <a:cs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4950" b="1" spc="300" dirty="0">
                <a:solidFill>
                  <a:schemeClr val="bg1"/>
                </a:solidFill>
                <a:latin typeface="思源黑体 CN Bold"/>
                <a:ea typeface="思源黑体 CN Bold"/>
                <a:cs typeface="+mn-ea"/>
              </a:rPr>
              <a:t> </a:t>
            </a:r>
            <a:r>
              <a:rPr lang="zh-CN" altLang="en-US" sz="4950" b="1" spc="300" dirty="0">
                <a:solidFill>
                  <a:schemeClr val="bg1"/>
                </a:solidFill>
                <a:latin typeface="思源黑体 CN Bold"/>
                <a:ea typeface="思源黑体 CN Bold"/>
                <a:cs typeface="+mn-ea"/>
              </a:rPr>
              <a:t>务实</a:t>
            </a:r>
            <a:endParaRPr lang="zh-CN" altLang="en-US" sz="4950" b="1" spc="300" dirty="0">
              <a:solidFill>
                <a:schemeClr val="bg1"/>
              </a:solidFill>
              <a:latin typeface="思源黑体 CN Bold"/>
              <a:ea typeface="思源黑体 CN Bold"/>
              <a:cs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4950" b="1" spc="300" dirty="0">
                <a:solidFill>
                  <a:schemeClr val="bg1"/>
                </a:solidFill>
                <a:latin typeface="思源黑体 CN Bold"/>
                <a:ea typeface="思源黑体 CN Bold"/>
                <a:cs typeface="+mn-ea"/>
              </a:rPr>
              <a:t>举措</a:t>
            </a:r>
            <a:endParaRPr kumimoji="0" lang="zh-CN" altLang="en-US" sz="4950" b="1" i="0" u="none" strike="noStrike" kern="1200" cap="none" spc="300" normalizeH="0" baseline="0" noProof="0" dirty="0">
              <a:ln>
                <a:noFill/>
              </a:ln>
              <a:solidFill>
                <a:schemeClr val="bg1"/>
              </a:solidFill>
              <a:effectLst/>
              <a:uLnTx/>
              <a:uFillTx/>
              <a:latin typeface="思源黑体 CN Bold"/>
              <a:ea typeface="思源黑体 CN Bold"/>
              <a:cs typeface="+mn-ea"/>
            </a:endParaRPr>
          </a:p>
        </p:txBody>
      </p:sp>
      <p:sp>
        <p:nvSpPr>
          <p:cNvPr id="10" name="文本框 9"/>
          <p:cNvSpPr txBox="1"/>
          <p:nvPr/>
        </p:nvSpPr>
        <p:spPr>
          <a:xfrm>
            <a:off x="3050540" y="482600"/>
            <a:ext cx="6093460" cy="4338320"/>
          </a:xfrm>
          <a:prstGeom prst="rect">
            <a:avLst/>
          </a:prstGeom>
          <a:noFill/>
        </p:spPr>
        <p:txBody>
          <a:bodyPr wrap="square" rtlCol="0">
            <a:spAutoFit/>
            <a:scene3d>
              <a:camera prst="orthographicFront"/>
              <a:lightRig rig="threePt" dir="t"/>
            </a:scene3d>
            <a:sp3d contourW="12700"/>
          </a:bodyPr>
          <a:lstStyle/>
          <a:p>
            <a:pPr marL="0" marR="0" lvl="0" algn="l" defTabSz="914400" rtl="0" eaLnBrk="1" fontAlgn="auto" latinLnBrk="0" hangingPunct="1">
              <a:lnSpc>
                <a:spcPct val="115000"/>
              </a:lnSpc>
              <a:spcBef>
                <a:spcPts val="0"/>
              </a:spcBef>
              <a:spcAft>
                <a:spcPts val="0"/>
              </a:spcAft>
              <a:buClrTx/>
              <a:buSzTx/>
              <a:buFontTx/>
              <a:buNone/>
              <a:defRPr/>
            </a:pPr>
            <a:r>
              <a:rPr lang="zh-CN" sz="2000" b="1" noProof="0" dirty="0">
                <a:ln>
                  <a:noFill/>
                </a:ln>
                <a:solidFill>
                  <a:prstClr val="black"/>
                </a:solidFill>
                <a:effectLst/>
                <a:uLnTx/>
                <a:uFillTx/>
                <a:latin typeface="楷体" panose="02010609060101010101" charset="-122"/>
                <a:ea typeface="楷体" panose="02010609060101010101" charset="-122"/>
                <a:cs typeface="+mn-ea"/>
                <a:sym typeface="+mn-ea"/>
              </a:rPr>
              <a:t>（一）</a:t>
            </a:r>
            <a:r>
              <a:rPr sz="2000" b="1" noProof="0" dirty="0">
                <a:ln>
                  <a:noFill/>
                </a:ln>
                <a:solidFill>
                  <a:prstClr val="black"/>
                </a:solidFill>
                <a:effectLst/>
                <a:uLnTx/>
                <a:uFillTx/>
                <a:latin typeface="楷体" panose="02010609060101010101" charset="-122"/>
                <a:ea typeface="楷体" panose="02010609060101010101" charset="-122"/>
                <a:cs typeface="+mn-ea"/>
                <a:sym typeface="+mn-ea"/>
              </a:rPr>
              <a:t>落实指导</a:t>
            </a:r>
            <a:r>
              <a:rPr lang="zh-CN" sz="2000" b="1" noProof="0" dirty="0">
                <a:ln>
                  <a:noFill/>
                </a:ln>
                <a:solidFill>
                  <a:prstClr val="black"/>
                </a:solidFill>
                <a:effectLst/>
                <a:uLnTx/>
                <a:uFillTx/>
                <a:latin typeface="楷体" panose="02010609060101010101" charset="-122"/>
                <a:ea typeface="楷体" panose="02010609060101010101" charset="-122"/>
                <a:cs typeface="+mn-ea"/>
                <a:sym typeface="+mn-ea"/>
              </a:rPr>
              <a:t>意见和</a:t>
            </a:r>
            <a:r>
              <a:rPr sz="2000" b="1" noProof="0" dirty="0">
                <a:ln>
                  <a:noFill/>
                </a:ln>
                <a:solidFill>
                  <a:prstClr val="black"/>
                </a:solidFill>
                <a:effectLst/>
                <a:uLnTx/>
                <a:uFillTx/>
                <a:latin typeface="楷体" panose="02010609060101010101" charset="-122"/>
                <a:ea typeface="楷体" panose="02010609060101010101" charset="-122"/>
                <a:cs typeface="+mn-ea"/>
                <a:sym typeface="+mn-ea"/>
              </a:rPr>
              <a:t>政策，优化合作平台机制</a:t>
            </a:r>
            <a:endParaRPr sz="2000" b="1" noProof="0" dirty="0">
              <a:ln>
                <a:noFill/>
              </a:ln>
              <a:solidFill>
                <a:prstClr val="black"/>
              </a:solidFill>
              <a:effectLst/>
              <a:uLnTx/>
              <a:uFillTx/>
              <a:latin typeface="楷体" panose="02010609060101010101" charset="-122"/>
              <a:ea typeface="楷体" panose="02010609060101010101" charset="-122"/>
              <a:cs typeface="+mn-ea"/>
              <a:sym typeface="+mn-ea"/>
            </a:endParaRPr>
          </a:p>
          <a:p>
            <a:pPr marL="0" marR="0" lvl="0" algn="l" defTabSz="914400" rtl="0" eaLnBrk="1" fontAlgn="auto" latinLnBrk="0" hangingPunct="1">
              <a:lnSpc>
                <a:spcPct val="115000"/>
              </a:lnSpc>
              <a:spcBef>
                <a:spcPts val="0"/>
              </a:spcBef>
              <a:spcAft>
                <a:spcPts val="0"/>
              </a:spcAft>
              <a:buClrTx/>
              <a:buSzTx/>
              <a:buFontTx/>
              <a:buNone/>
              <a:defRPr/>
            </a:pPr>
            <a:r>
              <a:rPr lang="zh-CN" altLang="en-US" sz="2000" b="1" noProof="0" dirty="0">
                <a:ln>
                  <a:noFill/>
                </a:ln>
                <a:solidFill>
                  <a:prstClr val="black"/>
                </a:solidFill>
                <a:effectLst/>
                <a:uLnTx/>
                <a:uFillTx/>
                <a:latin typeface="楷体" panose="02010609060101010101" charset="-122"/>
                <a:ea typeface="楷体" panose="02010609060101010101" charset="-122"/>
                <a:cs typeface="+mn-ea"/>
                <a:sym typeface="+mn-ea"/>
              </a:rPr>
              <a:t>（二）</a:t>
            </a:r>
            <a:r>
              <a:rPr sz="2000" b="1" noProof="0" dirty="0">
                <a:ln>
                  <a:noFill/>
                </a:ln>
                <a:solidFill>
                  <a:prstClr val="black"/>
                </a:solidFill>
                <a:effectLst/>
                <a:uLnTx/>
                <a:uFillTx/>
                <a:latin typeface="楷体" panose="02010609060101010101" charset="-122"/>
                <a:ea typeface="楷体" panose="02010609060101010101" charset="-122"/>
                <a:cs typeface="+mn-ea"/>
                <a:sym typeface="+mn-ea"/>
              </a:rPr>
              <a:t>探索打造中国—东盟“两国多园”“多国多园”合作新模式，共建经贸发展创新示范园区</a:t>
            </a:r>
            <a:endParaRPr sz="2000" b="1" noProof="0" dirty="0">
              <a:ln>
                <a:noFill/>
              </a:ln>
              <a:solidFill>
                <a:prstClr val="black"/>
              </a:solidFill>
              <a:effectLst/>
              <a:uLnTx/>
              <a:uFillTx/>
              <a:latin typeface="楷体" panose="02010609060101010101" charset="-122"/>
              <a:ea typeface="楷体" panose="02010609060101010101" charset="-122"/>
              <a:cs typeface="+mn-ea"/>
              <a:sym typeface="+mn-ea"/>
            </a:endParaRPr>
          </a:p>
          <a:p>
            <a:pPr marL="0" marR="0" lvl="0" algn="l" defTabSz="914400" rtl="0" eaLnBrk="1" fontAlgn="auto" latinLnBrk="0" hangingPunct="1">
              <a:lnSpc>
                <a:spcPct val="115000"/>
              </a:lnSpc>
              <a:spcBef>
                <a:spcPts val="0"/>
              </a:spcBef>
              <a:spcAft>
                <a:spcPts val="0"/>
              </a:spcAft>
              <a:buClrTx/>
              <a:buSzTx/>
              <a:buFontTx/>
              <a:buNone/>
              <a:defRPr/>
            </a:pPr>
            <a:r>
              <a:rPr lang="zh-CN" altLang="en-US" sz="2000" b="1" noProof="0" dirty="0">
                <a:ln>
                  <a:noFill/>
                </a:ln>
                <a:solidFill>
                  <a:prstClr val="black"/>
                </a:solidFill>
                <a:effectLst/>
                <a:uLnTx/>
                <a:uFillTx/>
                <a:latin typeface="楷体" panose="02010609060101010101" charset="-122"/>
                <a:ea typeface="楷体" panose="02010609060101010101" charset="-122"/>
                <a:cs typeface="+mn-ea"/>
                <a:sym typeface="+mn-ea"/>
              </a:rPr>
              <a:t>（三）</a:t>
            </a:r>
            <a:r>
              <a:rPr sz="2000" b="1" noProof="0" dirty="0">
                <a:ln>
                  <a:noFill/>
                </a:ln>
                <a:solidFill>
                  <a:prstClr val="black"/>
                </a:solidFill>
                <a:effectLst/>
                <a:uLnTx/>
                <a:uFillTx/>
                <a:latin typeface="楷体" panose="02010609060101010101" charset="-122"/>
                <a:ea typeface="楷体" panose="02010609060101010101" charset="-122"/>
                <a:cs typeface="+mn-ea"/>
                <a:sym typeface="+mn-ea"/>
              </a:rPr>
              <a:t>推动争取文莱—广西经济走廊上升为国家级合作项目，积极参与中国东盟东部增长区次区域合作</a:t>
            </a:r>
            <a:endParaRPr sz="2000" b="1" noProof="0" dirty="0">
              <a:ln>
                <a:noFill/>
              </a:ln>
              <a:solidFill>
                <a:prstClr val="black"/>
              </a:solidFill>
              <a:effectLst/>
              <a:uLnTx/>
              <a:uFillTx/>
              <a:latin typeface="楷体" panose="02010609060101010101" charset="-122"/>
              <a:ea typeface="楷体" panose="02010609060101010101" charset="-122"/>
              <a:cs typeface="+mn-ea"/>
              <a:sym typeface="+mn-ea"/>
            </a:endParaRPr>
          </a:p>
          <a:p>
            <a:pPr marL="0" marR="0" lvl="0" algn="l" defTabSz="914400" rtl="0" eaLnBrk="1" fontAlgn="auto" latinLnBrk="0" hangingPunct="1">
              <a:lnSpc>
                <a:spcPct val="115000"/>
              </a:lnSpc>
              <a:spcBef>
                <a:spcPts val="0"/>
              </a:spcBef>
              <a:spcAft>
                <a:spcPts val="0"/>
              </a:spcAft>
              <a:buClrTx/>
              <a:buSzTx/>
              <a:buFontTx/>
              <a:buNone/>
              <a:defRPr/>
            </a:pPr>
            <a:r>
              <a:rPr lang="zh-CN" altLang="en-US" sz="2000" b="1" noProof="0" dirty="0">
                <a:ln>
                  <a:noFill/>
                </a:ln>
                <a:solidFill>
                  <a:prstClr val="black"/>
                </a:solidFill>
                <a:effectLst/>
                <a:uLnTx/>
                <a:uFillTx/>
                <a:latin typeface="楷体" panose="02010609060101010101" charset="-122"/>
                <a:ea typeface="楷体" panose="02010609060101010101" charset="-122"/>
                <a:cs typeface="+mn-ea"/>
                <a:sym typeface="+mn-ea"/>
              </a:rPr>
              <a:t>（四）</a:t>
            </a:r>
            <a:r>
              <a:rPr sz="2000" b="1" noProof="0" dirty="0">
                <a:ln>
                  <a:noFill/>
                </a:ln>
                <a:solidFill>
                  <a:prstClr val="black"/>
                </a:solidFill>
                <a:effectLst/>
                <a:uLnTx/>
                <a:uFillTx/>
                <a:latin typeface="楷体" panose="02010609060101010101" charset="-122"/>
                <a:ea typeface="楷体" panose="02010609060101010101" charset="-122"/>
                <a:cs typeface="+mn-ea"/>
                <a:sym typeface="+mn-ea"/>
              </a:rPr>
              <a:t>打造跨境产业链供应链，增强产业链供应链稳定性和韧性</a:t>
            </a:r>
            <a:endParaRPr sz="2000" b="1" noProof="0" dirty="0">
              <a:ln>
                <a:noFill/>
              </a:ln>
              <a:solidFill>
                <a:prstClr val="black"/>
              </a:solidFill>
              <a:effectLst/>
              <a:uLnTx/>
              <a:uFillTx/>
              <a:latin typeface="楷体" panose="02010609060101010101" charset="-122"/>
              <a:ea typeface="楷体" panose="02010609060101010101" charset="-122"/>
              <a:cs typeface="+mn-ea"/>
              <a:sym typeface="+mn-ea"/>
            </a:endParaRPr>
          </a:p>
          <a:p>
            <a:pPr marL="0" marR="0" lvl="0" algn="l" defTabSz="914400" rtl="0" eaLnBrk="1" fontAlgn="auto" latinLnBrk="0" hangingPunct="1">
              <a:lnSpc>
                <a:spcPct val="115000"/>
              </a:lnSpc>
              <a:spcBef>
                <a:spcPts val="0"/>
              </a:spcBef>
              <a:spcAft>
                <a:spcPts val="0"/>
              </a:spcAft>
              <a:buClrTx/>
              <a:buSzTx/>
              <a:buFontTx/>
              <a:buNone/>
              <a:defRPr/>
            </a:pPr>
            <a:r>
              <a:rPr lang="zh-CN" sz="2000" b="1" noProof="0" dirty="0">
                <a:ln>
                  <a:noFill/>
                </a:ln>
                <a:solidFill>
                  <a:prstClr val="black"/>
                </a:solidFill>
                <a:effectLst/>
                <a:uLnTx/>
                <a:uFillTx/>
                <a:latin typeface="楷体" panose="02010609060101010101" charset="-122"/>
                <a:ea typeface="楷体" panose="02010609060101010101" charset="-122"/>
                <a:cs typeface="+mn-ea"/>
                <a:sym typeface="+mn-ea"/>
              </a:rPr>
              <a:t>（五）</a:t>
            </a:r>
            <a:r>
              <a:rPr sz="2000" b="1" noProof="0" dirty="0">
                <a:ln>
                  <a:noFill/>
                </a:ln>
                <a:solidFill>
                  <a:prstClr val="black"/>
                </a:solidFill>
                <a:effectLst/>
                <a:uLnTx/>
                <a:uFillTx/>
                <a:latin typeface="楷体" panose="02010609060101010101" charset="-122"/>
                <a:ea typeface="楷体" panose="02010609060101010101" charset="-122"/>
                <a:cs typeface="+mn-ea"/>
                <a:sym typeface="+mn-ea"/>
              </a:rPr>
              <a:t>在自贸试验区开展高水平开放压力测试</a:t>
            </a:r>
            <a:endParaRPr sz="2000" b="1" noProof="0" dirty="0">
              <a:ln>
                <a:noFill/>
              </a:ln>
              <a:solidFill>
                <a:prstClr val="black"/>
              </a:solidFill>
              <a:effectLst/>
              <a:uLnTx/>
              <a:uFillTx/>
              <a:latin typeface="楷体" panose="02010609060101010101" charset="-122"/>
              <a:ea typeface="楷体" panose="02010609060101010101" charset="-122"/>
              <a:cs typeface="+mn-ea"/>
              <a:sym typeface="+mn-ea"/>
            </a:endParaRPr>
          </a:p>
          <a:p>
            <a:pPr marL="0" marR="0" lvl="0" algn="l" defTabSz="914400" rtl="0" eaLnBrk="1" fontAlgn="auto" latinLnBrk="0" hangingPunct="1">
              <a:lnSpc>
                <a:spcPct val="115000"/>
              </a:lnSpc>
              <a:spcBef>
                <a:spcPts val="0"/>
              </a:spcBef>
              <a:spcAft>
                <a:spcPts val="0"/>
              </a:spcAft>
              <a:buClrTx/>
              <a:buSzTx/>
              <a:buFontTx/>
              <a:buNone/>
              <a:defRPr/>
            </a:pPr>
            <a:r>
              <a:rPr kumimoji="0" lang="zh-CN" sz="2000" b="1"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ea"/>
              </a:rPr>
              <a:t>（六）</a:t>
            </a:r>
            <a:r>
              <a:rPr sz="2000" b="1" noProof="0" dirty="0">
                <a:ln>
                  <a:noFill/>
                </a:ln>
                <a:solidFill>
                  <a:prstClr val="black"/>
                </a:solidFill>
                <a:effectLst/>
                <a:uLnTx/>
                <a:uFillTx/>
                <a:latin typeface="楷体" panose="02010609060101010101" charset="-122"/>
                <a:ea typeface="楷体" panose="02010609060101010101" charset="-122"/>
                <a:cs typeface="+mn-ea"/>
                <a:sym typeface="+mn-ea"/>
              </a:rPr>
              <a:t>打造“小而美”强经贸、聚民心项目</a:t>
            </a:r>
            <a:endParaRPr sz="2000" b="1" noProof="0" dirty="0">
              <a:ln>
                <a:noFill/>
              </a:ln>
              <a:solidFill>
                <a:prstClr val="black"/>
              </a:solidFill>
              <a:effectLst/>
              <a:uLnTx/>
              <a:uFillTx/>
              <a:latin typeface="楷体" panose="02010609060101010101" charset="-122"/>
              <a:ea typeface="楷体" panose="02010609060101010101" charset="-122"/>
              <a:cs typeface="+mn-ea"/>
              <a:sym typeface="+mn-ea"/>
            </a:endParaRPr>
          </a:p>
          <a:p>
            <a:pPr marL="0" marR="0" lvl="0" algn="l" defTabSz="914400" rtl="0" eaLnBrk="1" fontAlgn="auto" latinLnBrk="0" hangingPunct="1">
              <a:lnSpc>
                <a:spcPct val="115000"/>
              </a:lnSpc>
              <a:spcBef>
                <a:spcPts val="0"/>
              </a:spcBef>
              <a:spcAft>
                <a:spcPts val="0"/>
              </a:spcAft>
              <a:buClrTx/>
              <a:buSzTx/>
              <a:buFontTx/>
              <a:buNone/>
              <a:defRPr/>
            </a:pPr>
            <a:r>
              <a:rPr lang="zh-CN" sz="2000" b="1" noProof="0" dirty="0">
                <a:ln>
                  <a:noFill/>
                </a:ln>
                <a:solidFill>
                  <a:prstClr val="black"/>
                </a:solidFill>
                <a:effectLst/>
                <a:uLnTx/>
                <a:uFillTx/>
                <a:latin typeface="楷体" panose="02010609060101010101" charset="-122"/>
                <a:ea typeface="楷体" panose="02010609060101010101" charset="-122"/>
                <a:cs typeface="+mn-ea"/>
                <a:sym typeface="+mn-ea"/>
              </a:rPr>
              <a:t>（七）</a:t>
            </a:r>
            <a:r>
              <a:rPr sz="2000" b="1" noProof="0" dirty="0">
                <a:ln>
                  <a:noFill/>
                </a:ln>
                <a:solidFill>
                  <a:prstClr val="black"/>
                </a:solidFill>
                <a:effectLst/>
                <a:uLnTx/>
                <a:uFillTx/>
                <a:latin typeface="楷体" panose="02010609060101010101" charset="-122"/>
                <a:ea typeface="楷体" panose="02010609060101010101" charset="-122"/>
                <a:cs typeface="+mn-ea"/>
                <a:sym typeface="+mn-ea"/>
              </a:rPr>
              <a:t>推动与日韩重点领域合作突破</a:t>
            </a:r>
            <a:endParaRPr sz="2000" b="1" noProof="0" dirty="0">
              <a:ln>
                <a:noFill/>
              </a:ln>
              <a:solidFill>
                <a:prstClr val="black"/>
              </a:solidFill>
              <a:effectLst/>
              <a:uLnTx/>
              <a:uFillTx/>
              <a:latin typeface="楷体" panose="02010609060101010101" charset="-122"/>
              <a:ea typeface="楷体" panose="02010609060101010101" charset="-122"/>
              <a:cs typeface="+mn-ea"/>
              <a:sym typeface="+mn-ea"/>
            </a:endParaRPr>
          </a:p>
          <a:p>
            <a:pPr marL="0" marR="0" lvl="0" algn="l" defTabSz="914400" rtl="0" eaLnBrk="1" fontAlgn="auto" latinLnBrk="0" hangingPunct="1">
              <a:lnSpc>
                <a:spcPct val="115000"/>
              </a:lnSpc>
              <a:spcBef>
                <a:spcPts val="0"/>
              </a:spcBef>
              <a:spcAft>
                <a:spcPts val="0"/>
              </a:spcAft>
              <a:buClrTx/>
              <a:buSzTx/>
              <a:buFontTx/>
              <a:buNone/>
              <a:defRPr/>
            </a:pPr>
            <a:r>
              <a:rPr lang="zh-CN" sz="2000" b="1" noProof="0" dirty="0">
                <a:ln>
                  <a:noFill/>
                </a:ln>
                <a:solidFill>
                  <a:prstClr val="black"/>
                </a:solidFill>
                <a:effectLst/>
                <a:uLnTx/>
                <a:uFillTx/>
                <a:latin typeface="楷体" panose="02010609060101010101" charset="-122"/>
                <a:ea typeface="楷体" panose="02010609060101010101" charset="-122"/>
                <a:cs typeface="+mn-ea"/>
                <a:sym typeface="+mn-ea"/>
              </a:rPr>
              <a:t>（八）</a:t>
            </a:r>
            <a:r>
              <a:rPr sz="2000" b="1" noProof="0" dirty="0">
                <a:ln>
                  <a:noFill/>
                </a:ln>
                <a:solidFill>
                  <a:prstClr val="black"/>
                </a:solidFill>
                <a:effectLst/>
                <a:uLnTx/>
                <a:uFillTx/>
                <a:latin typeface="楷体" panose="02010609060101010101" charset="-122"/>
                <a:ea typeface="楷体" panose="02010609060101010101" charset="-122"/>
                <a:cs typeface="+mn-ea"/>
                <a:sym typeface="+mn-ea"/>
              </a:rPr>
              <a:t>探索合作打造数字经济合作中心</a:t>
            </a:r>
            <a:endParaRPr sz="2000" b="1" noProof="0" dirty="0">
              <a:ln>
                <a:noFill/>
              </a:ln>
              <a:solidFill>
                <a:prstClr val="black"/>
              </a:solidFill>
              <a:effectLst/>
              <a:uLnTx/>
              <a:uFillTx/>
              <a:latin typeface="楷体" panose="02010609060101010101" charset="-122"/>
              <a:ea typeface="楷体" panose="02010609060101010101" charset="-122"/>
              <a:cs typeface="+mn-ea"/>
              <a:sym typeface="+mn-ea"/>
            </a:endParaRPr>
          </a:p>
          <a:p>
            <a:pPr marL="0" marR="0" lvl="0" algn="l" defTabSz="914400" rtl="0" eaLnBrk="1" fontAlgn="auto" latinLnBrk="0" hangingPunct="1">
              <a:lnSpc>
                <a:spcPct val="115000"/>
              </a:lnSpc>
              <a:spcBef>
                <a:spcPts val="0"/>
              </a:spcBef>
              <a:spcAft>
                <a:spcPts val="0"/>
              </a:spcAft>
              <a:buClrTx/>
              <a:buSzTx/>
              <a:buFontTx/>
              <a:buNone/>
              <a:defRPr/>
            </a:pPr>
            <a:r>
              <a:rPr lang="zh-CN" sz="2000" b="1" noProof="0" dirty="0">
                <a:ln>
                  <a:noFill/>
                </a:ln>
                <a:solidFill>
                  <a:prstClr val="black"/>
                </a:solidFill>
                <a:effectLst/>
                <a:uLnTx/>
                <a:uFillTx/>
                <a:latin typeface="楷体" panose="02010609060101010101" charset="-122"/>
                <a:ea typeface="楷体" panose="02010609060101010101" charset="-122"/>
                <a:cs typeface="+mn-ea"/>
                <a:sym typeface="+mn-ea"/>
              </a:rPr>
              <a:t>（九）</a:t>
            </a:r>
            <a:r>
              <a:rPr sz="2000" b="1" noProof="0" dirty="0">
                <a:ln>
                  <a:noFill/>
                </a:ln>
                <a:solidFill>
                  <a:prstClr val="black"/>
                </a:solidFill>
                <a:effectLst/>
                <a:uLnTx/>
                <a:uFillTx/>
                <a:latin typeface="楷体" panose="02010609060101010101" charset="-122"/>
                <a:ea typeface="楷体" panose="02010609060101010101" charset="-122"/>
                <a:cs typeface="+mn-ea"/>
                <a:sym typeface="+mn-ea"/>
              </a:rPr>
              <a:t>持续做好RCEP规则宣传</a:t>
            </a:r>
            <a:r>
              <a:rPr lang="zh-CN" sz="2000" b="1" noProof="0" dirty="0">
                <a:ln>
                  <a:noFill/>
                </a:ln>
                <a:solidFill>
                  <a:prstClr val="black"/>
                </a:solidFill>
                <a:effectLst/>
                <a:uLnTx/>
                <a:uFillTx/>
                <a:latin typeface="楷体" panose="02010609060101010101" charset="-122"/>
                <a:ea typeface="楷体" panose="02010609060101010101" charset="-122"/>
                <a:cs typeface="+mn-ea"/>
                <a:sym typeface="+mn-ea"/>
              </a:rPr>
              <a:t>培训</a:t>
            </a:r>
            <a:r>
              <a:rPr sz="2000" b="1" noProof="0" dirty="0">
                <a:ln>
                  <a:noFill/>
                </a:ln>
                <a:solidFill>
                  <a:prstClr val="black"/>
                </a:solidFill>
                <a:effectLst/>
                <a:uLnTx/>
                <a:uFillTx/>
                <a:latin typeface="楷体" panose="02010609060101010101" charset="-122"/>
                <a:ea typeface="楷体" panose="02010609060101010101" charset="-122"/>
                <a:cs typeface="+mn-ea"/>
                <a:sym typeface="+mn-ea"/>
              </a:rPr>
              <a:t>工作</a:t>
            </a:r>
            <a:endParaRPr kumimoji="0" sz="2000" b="1"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mn-ea"/>
            </a:endParaRPr>
          </a:p>
        </p:txBody>
      </p:sp>
      <p:sp>
        <p:nvSpPr>
          <p:cNvPr id="9" name="文本框 8"/>
          <p:cNvSpPr txBox="1"/>
          <p:nvPr/>
        </p:nvSpPr>
        <p:spPr>
          <a:xfrm>
            <a:off x="635" y="3444240"/>
            <a:ext cx="2310765" cy="706755"/>
          </a:xfrm>
          <a:prstGeom prst="rect">
            <a:avLst/>
          </a:prstGeom>
          <a:noFill/>
        </p:spPr>
        <p:txBody>
          <a:bodyPr wrap="squar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4000" b="1" spc="300" dirty="0">
                <a:solidFill>
                  <a:schemeClr val="tx2">
                    <a:lumMod val="60000"/>
                    <a:lumOff val="40000"/>
                  </a:schemeClr>
                </a:solidFill>
                <a:latin typeface="Source Han Sans SC" panose="020B0500000000000000" pitchFamily="34" charset="-128"/>
                <a:ea typeface="Source Han Sans SC" panose="020B0500000000000000" pitchFamily="34" charset="-128"/>
                <a:cs typeface="+mn-ea"/>
              </a:rPr>
              <a:t>R C E P</a:t>
            </a:r>
            <a:endParaRPr kumimoji="0" lang="en-US" altLang="zh-CN" sz="4000" b="1" i="0" u="none" strike="noStrike" kern="1200" cap="none" spc="300" normalizeH="0" baseline="0" noProof="0" dirty="0">
              <a:ln>
                <a:noFill/>
              </a:ln>
              <a:solidFill>
                <a:schemeClr val="tx2">
                  <a:lumMod val="60000"/>
                  <a:lumOff val="40000"/>
                </a:schemeClr>
              </a:solidFill>
              <a:effectLst/>
              <a:uLnTx/>
              <a:uFillTx/>
              <a:latin typeface="Source Han Sans SC" panose="020B0500000000000000" pitchFamily="34" charset="-128"/>
              <a:ea typeface="Source Han Sans SC" panose="020B0500000000000000" pitchFamily="34" charset="-128"/>
              <a:cs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par>
                          <p:cTn id="9" fill="hold">
                            <p:stCondLst>
                              <p:cond delay="1200"/>
                            </p:stCondLst>
                            <p:childTnLst>
                              <p:par>
                                <p:cTn id="10" presetID="12" presetClass="entr" presetSubtype="1"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40335"/>
            <a:ext cx="8286750" cy="922655"/>
          </a:xfrm>
        </p:spPr>
        <p:txBody>
          <a:bodyPr>
            <a:normAutofit fontScale="90000"/>
          </a:bodyPr>
          <a:lstStyle/>
          <a:p>
            <a:br>
              <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rPr>
            </a:br>
            <a:r>
              <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rPr>
              <a:t>RCEP背景情况</a:t>
            </a:r>
            <a:endPar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endParaRPr>
          </a:p>
        </p:txBody>
      </p:sp>
      <p:sp>
        <p:nvSpPr>
          <p:cNvPr id="4" name="任意多边形 3"/>
          <p:cNvSpPr/>
          <p:nvPr/>
        </p:nvSpPr>
        <p:spPr>
          <a:xfrm>
            <a:off x="3347720" y="1407795"/>
            <a:ext cx="5569585" cy="3240405"/>
          </a:xfrm>
          <a:custGeom>
            <a:avLst/>
            <a:gdLst>
              <a:gd name="connsiteX0" fmla="*/ 0 w 5616624"/>
              <a:gd name="connsiteY0" fmla="*/ 0 h 652203"/>
              <a:gd name="connsiteX1" fmla="*/ 5616624 w 5616624"/>
              <a:gd name="connsiteY1" fmla="*/ 0 h 652203"/>
              <a:gd name="connsiteX2" fmla="*/ 5616624 w 5616624"/>
              <a:gd name="connsiteY2" fmla="*/ 652203 h 652203"/>
              <a:gd name="connsiteX3" fmla="*/ 0 w 5616624"/>
              <a:gd name="connsiteY3" fmla="*/ 652203 h 652203"/>
              <a:gd name="connsiteX4" fmla="*/ 0 w 5616624"/>
              <a:gd name="connsiteY4" fmla="*/ 0 h 65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6624" h="652203">
                <a:moveTo>
                  <a:pt x="0" y="0"/>
                </a:moveTo>
                <a:lnTo>
                  <a:pt x="5616624" y="0"/>
                </a:lnTo>
                <a:lnTo>
                  <a:pt x="5616624" y="652203"/>
                </a:lnTo>
                <a:lnTo>
                  <a:pt x="0" y="652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285750" lvl="1" indent="-285750" defTabSz="1466850">
              <a:lnSpc>
                <a:spcPct val="120000"/>
              </a:lnSpc>
              <a:spcBef>
                <a:spcPts val="0"/>
              </a:spcBef>
              <a:spcAft>
                <a:spcPts val="15"/>
              </a:spcAft>
              <a:buFontTx/>
              <a:buChar char="•"/>
            </a:pPr>
            <a:r>
              <a:rPr lang="en-US" altLang="zh-CN" sz="1600" dirty="0" smtClean="0">
                <a:solidFill>
                  <a:schemeClr val="tx1"/>
                </a:solidFill>
                <a:latin typeface="仿宋_GB2312" panose="02010609030101010101" charset="-122"/>
                <a:ea typeface="仿宋_GB2312" panose="02010609030101010101" charset="-122"/>
                <a:cs typeface="仿宋_GB2312" panose="02010609030101010101" charset="-122"/>
              </a:rPr>
              <a:t>2021年4月，习近平总书记视察广西时指出，要促进中国—东盟开放合作，把独特区位优势转化为开放发展优势。</a:t>
            </a:r>
            <a:endParaRPr lang="en-US" altLang="zh-CN" sz="1600" dirty="0" smtClean="0">
              <a:solidFill>
                <a:schemeClr val="tx1"/>
              </a:solidFill>
              <a:latin typeface="仿宋_GB2312" panose="02010609030101010101" charset="-122"/>
              <a:ea typeface="仿宋_GB2312" panose="02010609030101010101" charset="-122"/>
              <a:cs typeface="仿宋_GB2312" panose="02010609030101010101" charset="-122"/>
            </a:endParaRPr>
          </a:p>
          <a:p>
            <a:pPr marL="285750" lvl="1" indent="-285750" defTabSz="1466850">
              <a:lnSpc>
                <a:spcPct val="120000"/>
              </a:lnSpc>
              <a:spcBef>
                <a:spcPts val="0"/>
              </a:spcBef>
              <a:spcAft>
                <a:spcPts val="15"/>
              </a:spcAft>
              <a:buFontTx/>
              <a:buChar char="•"/>
            </a:pPr>
            <a:endParaRPr lang="en-US" altLang="zh-CN" sz="1600" dirty="0" smtClean="0">
              <a:solidFill>
                <a:schemeClr val="tx1"/>
              </a:solidFill>
              <a:latin typeface="仿宋_GB2312" panose="02010609030101010101" charset="-122"/>
              <a:ea typeface="仿宋_GB2312" panose="02010609030101010101" charset="-122"/>
              <a:cs typeface="仿宋_GB2312" panose="02010609030101010101" charset="-122"/>
            </a:endParaRPr>
          </a:p>
          <a:p>
            <a:pPr marL="285750" lvl="1" indent="-285750" defTabSz="1466850">
              <a:lnSpc>
                <a:spcPct val="120000"/>
              </a:lnSpc>
              <a:spcBef>
                <a:spcPts val="0"/>
              </a:spcBef>
              <a:spcAft>
                <a:spcPts val="15"/>
              </a:spcAft>
              <a:buFontTx/>
              <a:buChar char="•"/>
            </a:pPr>
            <a:r>
              <a:rPr lang="en-US" altLang="zh-CN" sz="1600" dirty="0" smtClean="0">
                <a:solidFill>
                  <a:schemeClr val="tx1"/>
                </a:solidFill>
                <a:latin typeface="仿宋_GB2312" panose="02010609030101010101" charset="-122"/>
                <a:ea typeface="仿宋_GB2312" panose="02010609030101010101" charset="-122"/>
                <a:cs typeface="仿宋_GB2312" panose="02010609030101010101" charset="-122"/>
              </a:rPr>
              <a:t>2021年9月，李克强总理考察广西时，充分肯定了广西全面先行对接和拓展RCEP经贸合作所做的工作，提出广西要发挥区位优势，抓住机遇，用好RCEP规则，深化与RCEP成员特别是东南亚国家的合作，打造高水平示范平台。</a:t>
            </a:r>
            <a:endParaRPr lang="en-US" altLang="zh-CN" sz="1600" dirty="0" smtClean="0">
              <a:solidFill>
                <a:schemeClr val="tx1"/>
              </a:solidFill>
              <a:latin typeface="仿宋_GB2312" panose="02010609030101010101" charset="-122"/>
              <a:ea typeface="仿宋_GB2312" panose="02010609030101010101" charset="-122"/>
              <a:cs typeface="仿宋_GB2312" panose="02010609030101010101" charset="-122"/>
            </a:endParaRPr>
          </a:p>
        </p:txBody>
      </p:sp>
      <p:pic>
        <p:nvPicPr>
          <p:cNvPr id="5" name="图片 4" descr="1127383313_16195243902201n"/>
          <p:cNvPicPr>
            <a:picLocks noChangeAspect="1"/>
          </p:cNvPicPr>
          <p:nvPr>
            <p:custDataLst>
              <p:tags r:id="rId1"/>
            </p:custDataLst>
          </p:nvPr>
        </p:nvPicPr>
        <p:blipFill>
          <a:blip r:embed="rId2"/>
          <a:stretch>
            <a:fillRect/>
          </a:stretch>
        </p:blipFill>
        <p:spPr>
          <a:xfrm>
            <a:off x="251460" y="1419860"/>
            <a:ext cx="2952115" cy="1884045"/>
          </a:xfrm>
          <a:prstGeom prst="rect">
            <a:avLst/>
          </a:prstGeom>
        </p:spPr>
      </p:pic>
      <p:sp>
        <p:nvSpPr>
          <p:cNvPr id="6" name="文本框 5"/>
          <p:cNvSpPr txBox="1"/>
          <p:nvPr/>
        </p:nvSpPr>
        <p:spPr>
          <a:xfrm>
            <a:off x="666750" y="3375660"/>
            <a:ext cx="2121535" cy="229870"/>
          </a:xfrm>
          <a:prstGeom prst="rect">
            <a:avLst/>
          </a:prstGeom>
          <a:noFill/>
        </p:spPr>
        <p:txBody>
          <a:bodyPr wrap="square" rtlCol="0">
            <a:spAutoFit/>
          </a:bodyPr>
          <a:p>
            <a:pPr algn="l"/>
            <a:r>
              <a:rPr lang="en-US" altLang="zh-CN" sz="900">
                <a:latin typeface="仿宋_GB2312" panose="02010609030101010101" charset="-122"/>
                <a:ea typeface="仿宋_GB2312" panose="02010609030101010101" charset="-122"/>
                <a:cs typeface="仿宋_GB2312" panose="02010609030101010101" charset="-122"/>
              </a:rPr>
              <a:t>2021</a:t>
            </a:r>
            <a:r>
              <a:rPr lang="zh-CN" altLang="en-US" sz="900">
                <a:latin typeface="仿宋_GB2312" panose="02010609030101010101" charset="-122"/>
                <a:ea typeface="仿宋_GB2312" panose="02010609030101010101" charset="-122"/>
                <a:cs typeface="仿宋_GB2312" panose="02010609030101010101" charset="-122"/>
              </a:rPr>
              <a:t>年</a:t>
            </a:r>
            <a:r>
              <a:rPr lang="en-US" altLang="zh-CN" sz="900">
                <a:latin typeface="仿宋_GB2312" panose="02010609030101010101" charset="-122"/>
                <a:ea typeface="仿宋_GB2312" panose="02010609030101010101" charset="-122"/>
                <a:cs typeface="仿宋_GB2312" panose="02010609030101010101" charset="-122"/>
              </a:rPr>
              <a:t>4</a:t>
            </a:r>
            <a:r>
              <a:rPr lang="zh-CN" altLang="en-US" sz="900">
                <a:latin typeface="仿宋_GB2312" panose="02010609030101010101" charset="-122"/>
                <a:ea typeface="仿宋_GB2312" panose="02010609030101010101" charset="-122"/>
                <a:cs typeface="仿宋_GB2312" panose="02010609030101010101" charset="-122"/>
              </a:rPr>
              <a:t>月，习近平总书记视察广西</a:t>
            </a:r>
            <a:endParaRPr lang="zh-CN" altLang="en-US" sz="900">
              <a:latin typeface="仿宋_GB2312" panose="02010609030101010101" charset="-122"/>
              <a:ea typeface="仿宋_GB2312" panose="02010609030101010101" charset="-122"/>
              <a:cs typeface="仿宋_GB2312" panose="02010609030101010101" charset="-122"/>
            </a:endParaRPr>
          </a:p>
        </p:txBody>
      </p:sp>
    </p:spTree>
  </p:cSld>
  <p:clrMapOvr>
    <a:masterClrMapping/>
  </p:clrMapOvr>
  <p:timing>
    <p:tnLst>
      <p:par>
        <p:cTn id="1" dur="indefinite" restart="never" nodeType="tmRoot"/>
      </p:par>
    </p:tnLst>
    <p:bldLst>
      <p:bldP spid="4"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2345" y="483235"/>
            <a:ext cx="9897745" cy="460375"/>
          </a:xfrm>
          <a:prstGeom prst="rect">
            <a:avLst/>
          </a:prstGeom>
          <a:noFill/>
        </p:spPr>
        <p:txBody>
          <a:bodyPr wrap="square" rtlCol="0">
            <a:spAutoFit/>
          </a:bodyPr>
          <a:lstStyle/>
          <a:p>
            <a:pPr algn="l"/>
            <a:r>
              <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rPr>
              <a:t>（一）落实指导意见和</a:t>
            </a:r>
            <a:r>
              <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rPr>
              <a:t>政策，优化合作平台机制</a:t>
            </a:r>
            <a:endPar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endParaRPr>
          </a:p>
        </p:txBody>
      </p:sp>
      <p:sp>
        <p:nvSpPr>
          <p:cNvPr id="19" name="TextBox 7"/>
          <p:cNvSpPr txBox="1"/>
          <p:nvPr/>
        </p:nvSpPr>
        <p:spPr>
          <a:xfrm>
            <a:off x="1445260" y="1336675"/>
            <a:ext cx="7544435" cy="645160"/>
          </a:xfrm>
          <a:prstGeom prst="rect">
            <a:avLst/>
          </a:prstGeom>
          <a:noFill/>
        </p:spPr>
        <p:txBody>
          <a:bodyPr wrap="square" rtlCol="0">
            <a:spAutoFit/>
          </a:bodyPr>
          <a:p>
            <a:pPr algn="just">
              <a:buClrTx/>
              <a:buSzTx/>
              <a:buFontTx/>
            </a:pPr>
            <a:r>
              <a:rPr b="1" noProof="0" dirty="0">
                <a:ln>
                  <a:noFill/>
                </a:ln>
                <a:solidFill>
                  <a:prstClr val="black"/>
                </a:solidFill>
                <a:effectLst/>
                <a:uLnTx/>
                <a:uFillTx/>
                <a:latin typeface="楷体" panose="02010609060101010101" charset="-122"/>
                <a:ea typeface="楷体" panose="02010609060101010101" charset="-122"/>
                <a:cs typeface="+mn-ea"/>
                <a:sym typeface="+mn-ea"/>
              </a:rPr>
              <a:t>·</a:t>
            </a:r>
            <a:r>
              <a:rPr b="1" noProof="0" dirty="0">
                <a:ln>
                  <a:noFill/>
                </a:ln>
                <a:solidFill>
                  <a:prstClr val="black"/>
                </a:solidFill>
                <a:effectLst/>
                <a:uLnTx/>
                <a:uFillTx/>
                <a:latin typeface="楷体" panose="02010609060101010101" charset="-122"/>
                <a:ea typeface="楷体" panose="02010609060101010101" charset="-122"/>
                <a:cs typeface="+mn-ea"/>
                <a:sym typeface="+mn-ea"/>
              </a:rPr>
              <a:t>贯彻落实国家《高质量实施RCEP的指导意见》，制定出台《广西高质量</a:t>
            </a:r>
            <a:endParaRPr b="1" noProof="0" dirty="0">
              <a:ln>
                <a:noFill/>
              </a:ln>
              <a:solidFill>
                <a:prstClr val="black"/>
              </a:solidFill>
              <a:effectLst/>
              <a:uLnTx/>
              <a:uFillTx/>
              <a:latin typeface="楷体" panose="02010609060101010101" charset="-122"/>
              <a:ea typeface="楷体" panose="02010609060101010101" charset="-122"/>
              <a:cs typeface="+mn-ea"/>
              <a:sym typeface="+mn-ea"/>
            </a:endParaRPr>
          </a:p>
          <a:p>
            <a:pPr algn="just">
              <a:buClrTx/>
              <a:buSzTx/>
              <a:buFontTx/>
            </a:pPr>
            <a:r>
              <a:rPr b="1" noProof="0" dirty="0">
                <a:ln>
                  <a:noFill/>
                </a:ln>
                <a:solidFill>
                  <a:prstClr val="black"/>
                </a:solidFill>
                <a:effectLst/>
                <a:uLnTx/>
                <a:uFillTx/>
                <a:latin typeface="楷体" panose="02010609060101010101" charset="-122"/>
                <a:ea typeface="楷体" panose="02010609060101010101" charset="-122"/>
                <a:cs typeface="+mn-ea"/>
                <a:sym typeface="+mn-ea"/>
              </a:rPr>
              <a:t>实施RCEP工作要点》，落实相关工作事项和项目建设。</a:t>
            </a:r>
            <a:endParaRPr b="1" noProof="0" dirty="0">
              <a:ln>
                <a:noFill/>
              </a:ln>
              <a:solidFill>
                <a:prstClr val="black"/>
              </a:solidFill>
              <a:effectLst/>
              <a:uLnTx/>
              <a:uFillTx/>
              <a:latin typeface="楷体" panose="02010609060101010101" charset="-122"/>
              <a:ea typeface="楷体" panose="02010609060101010101" charset="-122"/>
              <a:cs typeface="+mn-ea"/>
            </a:endParaRPr>
          </a:p>
        </p:txBody>
      </p:sp>
      <p:sp>
        <p:nvSpPr>
          <p:cNvPr id="2" name="TextBox 7"/>
          <p:cNvSpPr txBox="1"/>
          <p:nvPr/>
        </p:nvSpPr>
        <p:spPr>
          <a:xfrm>
            <a:off x="2547620" y="2066290"/>
            <a:ext cx="6410325" cy="1476375"/>
          </a:xfrm>
          <a:prstGeom prst="rect">
            <a:avLst/>
          </a:prstGeom>
          <a:noFill/>
        </p:spPr>
        <p:txBody>
          <a:bodyPr wrap="square" rtlCol="0">
            <a:spAutoFit/>
          </a:bodyPr>
          <a:p>
            <a:pPr algn="just">
              <a:buClrTx/>
              <a:buSzTx/>
              <a:buFontTx/>
            </a:pPr>
            <a:r>
              <a:rPr lang="en-US" b="1" noProof="0" dirty="0">
                <a:ln>
                  <a:noFill/>
                </a:ln>
                <a:solidFill>
                  <a:prstClr val="black"/>
                </a:solidFill>
                <a:effectLst/>
                <a:uLnTx/>
                <a:uFillTx/>
                <a:latin typeface="楷体" panose="02010609060101010101" charset="-122"/>
                <a:ea typeface="楷体" panose="02010609060101010101" charset="-122"/>
                <a:cs typeface="+mn-ea"/>
                <a:sym typeface="+mn-ea"/>
              </a:rPr>
              <a:t>·</a:t>
            </a:r>
            <a:r>
              <a:rPr b="1" noProof="0" dirty="0">
                <a:ln>
                  <a:noFill/>
                </a:ln>
                <a:solidFill>
                  <a:prstClr val="black"/>
                </a:solidFill>
                <a:effectLst/>
                <a:uLnTx/>
                <a:uFillTx/>
                <a:latin typeface="楷体" panose="02010609060101010101" charset="-122"/>
                <a:ea typeface="楷体" panose="02010609060101010101" charset="-122"/>
                <a:cs typeface="+mn-ea"/>
                <a:sym typeface="+mn-ea"/>
              </a:rPr>
              <a:t>争取国家支持将中国—东盟博览会</a:t>
            </a:r>
            <a:r>
              <a:rPr lang="zh-CN" b="1" noProof="0" dirty="0">
                <a:ln>
                  <a:noFill/>
                </a:ln>
                <a:solidFill>
                  <a:prstClr val="black"/>
                </a:solidFill>
                <a:effectLst/>
                <a:uLnTx/>
                <a:uFillTx/>
                <a:latin typeface="楷体" panose="02010609060101010101" charset="-122"/>
                <a:ea typeface="楷体" panose="02010609060101010101" charset="-122"/>
                <a:cs typeface="+mn-ea"/>
                <a:sym typeface="+mn-ea"/>
              </a:rPr>
              <a:t>、中国</a:t>
            </a:r>
            <a:r>
              <a:rPr lang="en-US" altLang="zh-CN" b="1" noProof="0" dirty="0">
                <a:ln>
                  <a:noFill/>
                </a:ln>
                <a:solidFill>
                  <a:prstClr val="black"/>
                </a:solidFill>
                <a:effectLst/>
                <a:uLnTx/>
                <a:uFillTx/>
                <a:latin typeface="楷体" panose="02010609060101010101" charset="-122"/>
                <a:ea typeface="楷体" panose="02010609060101010101" charset="-122"/>
                <a:cs typeface="+mn-ea"/>
                <a:sym typeface="+mn-ea"/>
              </a:rPr>
              <a:t>—</a:t>
            </a:r>
            <a:r>
              <a:rPr lang="zh-CN" altLang="en-US" b="1" noProof="0" dirty="0">
                <a:ln>
                  <a:noFill/>
                </a:ln>
                <a:solidFill>
                  <a:prstClr val="black"/>
                </a:solidFill>
                <a:effectLst/>
                <a:uLnTx/>
                <a:uFillTx/>
                <a:latin typeface="楷体" panose="02010609060101010101" charset="-122"/>
                <a:ea typeface="楷体" panose="02010609060101010101" charset="-122"/>
                <a:cs typeface="+mn-ea"/>
                <a:sym typeface="+mn-ea"/>
              </a:rPr>
              <a:t>东盟商务与投资峰会</a:t>
            </a:r>
            <a:r>
              <a:rPr b="1" noProof="0" dirty="0">
                <a:ln>
                  <a:noFill/>
                </a:ln>
                <a:solidFill>
                  <a:prstClr val="black"/>
                </a:solidFill>
                <a:effectLst/>
                <a:uLnTx/>
                <a:uFillTx/>
                <a:latin typeface="楷体" panose="02010609060101010101" charset="-122"/>
                <a:ea typeface="楷体" panose="02010609060101010101" charset="-122"/>
                <a:cs typeface="+mn-ea"/>
                <a:sym typeface="+mn-ea"/>
              </a:rPr>
              <a:t>功能从服务“10+1”向服务RCEP升级拓展，支持机制化举办RCEP经贸合作工商高峰论坛、RCEP高官会议等国际性会议，拓展中国—东盟经贸中心服务功能和领域，支持建设中国（南宁）RCEP国际博览中心</a:t>
            </a:r>
            <a:r>
              <a:rPr b="1" noProof="0" dirty="0">
                <a:ln>
                  <a:noFill/>
                </a:ln>
                <a:solidFill>
                  <a:prstClr val="black"/>
                </a:solidFill>
                <a:effectLst/>
                <a:uLnTx/>
                <a:uFillTx/>
                <a:latin typeface="楷体" panose="02010609060101010101" charset="-122"/>
                <a:ea typeface="楷体" panose="02010609060101010101" charset="-122"/>
                <a:cs typeface="+mn-ea"/>
              </a:rPr>
              <a:t>。</a:t>
            </a:r>
            <a:endParaRPr b="1" noProof="0" dirty="0">
              <a:ln>
                <a:noFill/>
              </a:ln>
              <a:solidFill>
                <a:prstClr val="black"/>
              </a:solidFill>
              <a:effectLst/>
              <a:uLnTx/>
              <a:uFillTx/>
              <a:latin typeface="楷体" panose="02010609060101010101" charset="-122"/>
              <a:ea typeface="楷体" panose="02010609060101010101" charset="-122"/>
              <a:cs typeface="+mn-ea"/>
            </a:endParaRPr>
          </a:p>
        </p:txBody>
      </p:sp>
      <p:sp>
        <p:nvSpPr>
          <p:cNvPr id="5" name="TextBox 7"/>
          <p:cNvSpPr txBox="1"/>
          <p:nvPr/>
        </p:nvSpPr>
        <p:spPr>
          <a:xfrm>
            <a:off x="3623310" y="3600450"/>
            <a:ext cx="5334635" cy="645160"/>
          </a:xfrm>
          <a:prstGeom prst="rect">
            <a:avLst/>
          </a:prstGeom>
          <a:noFill/>
        </p:spPr>
        <p:txBody>
          <a:bodyPr wrap="square" rtlCol="0">
            <a:spAutoFit/>
          </a:bodyPr>
          <a:p>
            <a:pPr algn="just">
              <a:buClrTx/>
              <a:buSzTx/>
              <a:buFontTx/>
            </a:pPr>
            <a:r>
              <a:rPr b="1" noProof="0" dirty="0">
                <a:ln>
                  <a:noFill/>
                </a:ln>
                <a:solidFill>
                  <a:prstClr val="black"/>
                </a:solidFill>
                <a:effectLst/>
                <a:uLnTx/>
                <a:uFillTx/>
                <a:latin typeface="楷体" panose="02010609060101010101" charset="-122"/>
                <a:ea typeface="楷体" panose="02010609060101010101" charset="-122"/>
                <a:cs typeface="+mn-ea"/>
                <a:sym typeface="+mn-ea"/>
              </a:rPr>
              <a:t>·</a:t>
            </a:r>
            <a:r>
              <a:rPr b="1" noProof="0" dirty="0">
                <a:ln>
                  <a:noFill/>
                </a:ln>
                <a:solidFill>
                  <a:prstClr val="black"/>
                </a:solidFill>
                <a:effectLst/>
                <a:uLnTx/>
                <a:uFillTx/>
                <a:latin typeface="楷体" panose="02010609060101010101" charset="-122"/>
                <a:ea typeface="楷体" panose="02010609060101010101" charset="-122"/>
                <a:cs typeface="+mn-ea"/>
                <a:sym typeface="+mn-ea"/>
              </a:rPr>
              <a:t>与RCEP联合委员会、东盟秘书处和RCEP国家商务主管部门建立合作机制。</a:t>
            </a:r>
            <a:endParaRPr b="1" noProof="0" dirty="0">
              <a:ln>
                <a:noFill/>
              </a:ln>
              <a:solidFill>
                <a:prstClr val="black"/>
              </a:solidFill>
              <a:effectLst/>
              <a:uLnTx/>
              <a:uFillTx/>
              <a:latin typeface="楷体" panose="02010609060101010101" charset="-122"/>
              <a:ea typeface="楷体" panose="02010609060101010101" charset="-122"/>
              <a:cs typeface="+mn-ea"/>
            </a:endParaRPr>
          </a:p>
        </p:txBody>
      </p:sp>
      <p:graphicFrame>
        <p:nvGraphicFramePr>
          <p:cNvPr id="6" name="Diagram 2"/>
          <p:cNvGraphicFramePr/>
          <p:nvPr/>
        </p:nvGraphicFramePr>
        <p:xfrm>
          <a:off x="-423785" y="1257496"/>
          <a:ext cx="4642316" cy="309487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2345" y="411480"/>
            <a:ext cx="8161655" cy="706755"/>
          </a:xfrm>
          <a:prstGeom prst="rect">
            <a:avLst/>
          </a:prstGeom>
          <a:noFill/>
        </p:spPr>
        <p:txBody>
          <a:bodyPr wrap="square" rtlCol="0">
            <a:spAutoFit/>
          </a:bodyPr>
          <a:lstStyle/>
          <a:p>
            <a:pPr algn="l">
              <a:buClrTx/>
              <a:buSzTx/>
              <a:buFontTx/>
            </a:pPr>
            <a:r>
              <a:rPr lang="zh-CN" altLang="en-US" sz="20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rPr>
              <a:t>（二）探索打造中国—东盟“两国多园”“多国多园”合作新模式，共建经贸发展创新示范园区</a:t>
            </a:r>
            <a:endParaRPr lang="zh-CN" altLang="en-US" sz="20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endParaRPr>
          </a:p>
        </p:txBody>
      </p:sp>
      <p:sp>
        <p:nvSpPr>
          <p:cNvPr id="11" name="文本框 10"/>
          <p:cNvSpPr txBox="1"/>
          <p:nvPr/>
        </p:nvSpPr>
        <p:spPr>
          <a:xfrm>
            <a:off x="179705" y="1141095"/>
            <a:ext cx="8538845" cy="3692525"/>
          </a:xfrm>
          <a:prstGeom prst="rect">
            <a:avLst/>
          </a:prstGeom>
          <a:noFill/>
        </p:spPr>
        <p:txBody>
          <a:bodyPr wrap="square" rtlCol="0">
            <a:spAutoFit/>
          </a:bodyPr>
          <a:p>
            <a:pPr algn="just"/>
            <a:r>
              <a:rPr lang="en-US" altLang="zh-CN" b="1">
                <a:latin typeface="仿宋_GB2312" panose="02010609030101010101" charset="-122"/>
                <a:ea typeface="仿宋_GB2312" panose="02010609030101010101" charset="-122"/>
                <a:cs typeface="仿宋_GB2312" panose="02010609030101010101" charset="-122"/>
              </a:rPr>
              <a:t>·</a:t>
            </a:r>
            <a:r>
              <a:rPr lang="zh-CN" altLang="en-US" b="1">
                <a:latin typeface="仿宋_GB2312" panose="02010609030101010101" charset="-122"/>
                <a:ea typeface="仿宋_GB2312" panose="02010609030101010101" charset="-122"/>
                <a:cs typeface="仿宋_GB2312" panose="02010609030101010101" charset="-122"/>
                <a:sym typeface="+mn-ea"/>
              </a:rPr>
              <a:t>习近平总书记在中国—东盟建立对话关系30周年纪念峰会上倡议，要全面发挥《区域全面经济伙伴关系协定》的作用，尽早启动中国东盟自由贸易区3.0版建设，共建经贸创新发展示范园区。</a:t>
            </a:r>
            <a:endParaRPr lang="zh-CN" altLang="en-US" b="1">
              <a:latin typeface="仿宋_GB2312" panose="02010609030101010101" charset="-122"/>
              <a:ea typeface="仿宋_GB2312" panose="02010609030101010101" charset="-122"/>
              <a:cs typeface="仿宋_GB2312" panose="02010609030101010101" charset="-122"/>
            </a:endParaRPr>
          </a:p>
          <a:p>
            <a:pPr algn="just">
              <a:buClrTx/>
              <a:buSzTx/>
              <a:buFontTx/>
            </a:pPr>
            <a:r>
              <a:rPr lang="zh-CN" altLang="en-US" b="1">
                <a:latin typeface="仿宋_GB2312" panose="02010609030101010101" charset="-122"/>
                <a:ea typeface="仿宋_GB2312" panose="02010609030101010101" charset="-122"/>
                <a:cs typeface="仿宋_GB2312" panose="02010609030101010101" charset="-122"/>
              </a:rPr>
              <a:t>·</a:t>
            </a:r>
            <a:r>
              <a:rPr lang="zh-CN" altLang="en-US" b="1">
                <a:latin typeface="仿宋_GB2312" panose="02010609030101010101" charset="-122"/>
                <a:ea typeface="仿宋_GB2312" panose="02010609030101010101" charset="-122"/>
                <a:cs typeface="仿宋_GB2312" panose="02010609030101010101" charset="-122"/>
                <a:sym typeface="+mn-ea"/>
              </a:rPr>
              <a:t>李克强总理2021年10月在第24次中国—东盟领导人会议上提出，中方倡议探讨开展中国东盟“多国多园”合作，建设具有示范意义的国际产能合作园区。</a:t>
            </a:r>
            <a:endParaRPr lang="zh-CN" altLang="en-US" b="1">
              <a:latin typeface="仿宋_GB2312" panose="02010609030101010101" charset="-122"/>
              <a:ea typeface="仿宋_GB2312" panose="02010609030101010101" charset="-122"/>
              <a:cs typeface="仿宋_GB2312" panose="02010609030101010101" charset="-122"/>
              <a:sym typeface="+mn-ea"/>
            </a:endParaRPr>
          </a:p>
          <a:p>
            <a:pPr algn="just">
              <a:buClrTx/>
              <a:buSzTx/>
              <a:buFontTx/>
            </a:pPr>
            <a:r>
              <a:rPr lang="zh-CN" altLang="en-US" b="1">
                <a:latin typeface="仿宋_GB2312" panose="02010609030101010101" charset="-122"/>
                <a:ea typeface="仿宋_GB2312" panose="02010609030101010101" charset="-122"/>
                <a:cs typeface="仿宋_GB2312" panose="02010609030101010101" charset="-122"/>
                <a:sym typeface="+mn-ea"/>
              </a:rPr>
              <a:t>·2021年11月23日，商务部</a:t>
            </a:r>
            <a:r>
              <a:rPr lang="zh-CN" altLang="en-US" b="1">
                <a:latin typeface="仿宋_GB2312" panose="02010609030101010101" charset="-122"/>
                <a:ea typeface="仿宋_GB2312" panose="02010609030101010101" charset="-122"/>
                <a:cs typeface="仿宋_GB2312" panose="02010609030101010101" charset="-122"/>
                <a:sym typeface="+mn-ea"/>
              </a:rPr>
              <a:t>部</a:t>
            </a:r>
            <a:r>
              <a:rPr lang="zh-CN" altLang="en-US" b="1">
                <a:latin typeface="仿宋_GB2312" panose="02010609030101010101" charset="-122"/>
                <a:ea typeface="仿宋_GB2312" panose="02010609030101010101" charset="-122"/>
                <a:cs typeface="仿宋_GB2312" panose="02010609030101010101" charset="-122"/>
                <a:sym typeface="+mn-ea"/>
              </a:rPr>
              <a:t>长王文涛与菲律宾贸工部部长共同主持召开中菲经贸联委会第29次会议，达成推动开展“两国双园”合作共识。</a:t>
            </a:r>
            <a:endParaRPr lang="zh-CN" altLang="en-US" b="1">
              <a:latin typeface="仿宋_GB2312" panose="02010609030101010101" charset="-122"/>
              <a:ea typeface="仿宋_GB2312" panose="02010609030101010101" charset="-122"/>
              <a:cs typeface="仿宋_GB2312" panose="02010609030101010101" charset="-122"/>
            </a:endParaRPr>
          </a:p>
          <a:p>
            <a:pPr algn="just">
              <a:buClrTx/>
              <a:buSzTx/>
              <a:buFontTx/>
            </a:pPr>
            <a:r>
              <a:rPr lang="zh-CN" altLang="en-US" b="1">
                <a:latin typeface="仿宋_GB2312" panose="02010609030101010101" charset="-122"/>
                <a:ea typeface="仿宋_GB2312" panose="02010609030101010101" charset="-122"/>
                <a:cs typeface="仿宋_GB2312" panose="02010609030101010101" charset="-122"/>
              </a:rPr>
              <a:t>·</a:t>
            </a:r>
            <a:r>
              <a:rPr lang="zh-CN" altLang="en-US" b="1">
                <a:latin typeface="仿宋_GB2312" panose="02010609030101010101" charset="-122"/>
                <a:ea typeface="仿宋_GB2312" panose="02010609030101010101" charset="-122"/>
                <a:cs typeface="仿宋_GB2312" panose="02010609030101010101" charset="-122"/>
                <a:sym typeface="+mn-ea"/>
              </a:rPr>
              <a:t>2021年10月，全国人大通过的《中华人民共和国陆地国界法》明确提出“经与陆地邻国协商，可以在双方接壤区域设立跨境经济合作区、跨境旅游合作区、生态保护区等区域”，推动中越跨境经济合作区建设有了国家法律依据。</a:t>
            </a:r>
            <a:endParaRPr lang="zh-CN" altLang="en-US" b="1">
              <a:latin typeface="仿宋_GB2312" panose="02010609030101010101" charset="-122"/>
              <a:ea typeface="仿宋_GB2312" panose="02010609030101010101" charset="-122"/>
              <a:cs typeface="仿宋_GB2312" panose="02010609030101010101" charset="-122"/>
              <a:sym typeface="+mn-ea"/>
            </a:endParaRPr>
          </a:p>
          <a:p>
            <a:pPr algn="just">
              <a:buClrTx/>
              <a:buSzTx/>
              <a:buFontTx/>
            </a:pPr>
            <a:r>
              <a:rPr lang="zh-CN" altLang="en-US" b="1">
                <a:latin typeface="仿宋_GB2312" panose="02010609030101010101" charset="-122"/>
                <a:ea typeface="仿宋_GB2312" panose="02010609030101010101" charset="-122"/>
                <a:cs typeface="仿宋_GB2312" panose="02010609030101010101" charset="-122"/>
                <a:sym typeface="+mn-ea"/>
              </a:rPr>
              <a:t>    上述开放合作举措将进一步促进园区合作成为新亮点，为广西依托中马“两国双园”打造中国东盟“两国多园”“多国多园”合作提供了千载难逢的历史机遇。</a:t>
            </a:r>
            <a:endParaRPr lang="zh-CN" altLang="en-US" b="1">
              <a:latin typeface="仿宋_GB2312" panose="02010609030101010101" charset="-122"/>
              <a:ea typeface="仿宋_GB2312" panose="02010609030101010101" charset="-122"/>
              <a:cs typeface="仿宋_GB2312" panose="02010609030101010101" charset="-122"/>
              <a:sym typeface="+mn-ea"/>
            </a:endParaRPr>
          </a:p>
          <a:p>
            <a:pPr algn="just">
              <a:buClrTx/>
              <a:buSzTx/>
              <a:buFontTx/>
            </a:pPr>
            <a:endParaRPr lang="zh-CN" altLang="en-US" b="1">
              <a:latin typeface="仿宋_GB2312" panose="02010609030101010101" charset="-122"/>
              <a:ea typeface="仿宋_GB2312" panose="02010609030101010101" charset="-122"/>
              <a:cs typeface="仿宋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2345" y="411480"/>
            <a:ext cx="8161655" cy="706755"/>
          </a:xfrm>
          <a:prstGeom prst="rect">
            <a:avLst/>
          </a:prstGeom>
          <a:noFill/>
        </p:spPr>
        <p:txBody>
          <a:bodyPr wrap="square" rtlCol="0">
            <a:spAutoFit/>
          </a:bodyPr>
          <a:lstStyle/>
          <a:p>
            <a:pPr algn="l">
              <a:buClrTx/>
              <a:buSzTx/>
              <a:buFontTx/>
            </a:pPr>
            <a:r>
              <a:rPr lang="zh-CN" altLang="en-US" sz="20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rPr>
              <a:t>（二）探索打造中国—东盟“两国多园”“多国多园”合作新模式，共建经贸发展创新示范园区</a:t>
            </a:r>
            <a:endParaRPr lang="zh-CN" altLang="en-US" sz="20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endParaRPr>
          </a:p>
        </p:txBody>
      </p:sp>
      <p:sp>
        <p:nvSpPr>
          <p:cNvPr id="24" name="Text Box 2"/>
          <p:cNvSpPr txBox="1">
            <a:spLocks noChangeArrowheads="1"/>
          </p:cNvSpPr>
          <p:nvPr/>
        </p:nvSpPr>
        <p:spPr bwMode="auto">
          <a:xfrm>
            <a:off x="-22225" y="1069975"/>
            <a:ext cx="9165590" cy="357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marL="0" algn="just" fontAlgn="auto">
              <a:lnSpc>
                <a:spcPts val="1700"/>
              </a:lnSpc>
              <a:buClrTx/>
              <a:buSzTx/>
              <a:buFontTx/>
              <a:buNone/>
            </a:pPr>
            <a:r>
              <a:rPr lang="en-US" altLang="zh-CN" sz="1600" b="1">
                <a:latin typeface="仿宋_GB2312" panose="02010609030101010101" charset="-122"/>
                <a:ea typeface="仿宋_GB2312" panose="02010609030101010101" charset="-122"/>
                <a:cs typeface="仿宋_GB2312" panose="02010609030101010101" charset="-122"/>
                <a:sym typeface="+mn-ea"/>
              </a:rPr>
              <a:t>    </a:t>
            </a:r>
            <a:r>
              <a:rPr lang="zh-CN" altLang="en-US" sz="1600" b="1">
                <a:latin typeface="仿宋_GB2312" panose="02010609030101010101" charset="-122"/>
                <a:ea typeface="仿宋_GB2312" panose="02010609030101010101" charset="-122"/>
                <a:cs typeface="仿宋_GB2312" panose="02010609030101010101" charset="-122"/>
                <a:sym typeface="+mn-ea"/>
              </a:rPr>
              <a:t>中国马来西亚“两国双园”开创了我国与东盟国家互设产业合作园区的先河。当前，中国马来西亚“两国双园”是中国东盟园区合作1.0版，福建2021年1月开始建设的中国印尼“两国双园”（福州1个园区、印尼3个园区）可以理解为是2.0版。广西要抢抓机遇打造“两国多园”“多国多园”合作新模式。</a:t>
            </a:r>
            <a:endParaRPr lang="zh-CN" altLang="en-US" sz="1600" b="1">
              <a:latin typeface="仿宋_GB2312" panose="02010609030101010101" charset="-122"/>
              <a:ea typeface="仿宋_GB2312" panose="02010609030101010101" charset="-122"/>
              <a:cs typeface="仿宋_GB2312" panose="02010609030101010101" charset="-122"/>
              <a:sym typeface="+mn-ea"/>
            </a:endParaRPr>
          </a:p>
          <a:p>
            <a:pPr marL="342900" indent="-342900" algn="just" fontAlgn="auto">
              <a:lnSpc>
                <a:spcPts val="1700"/>
              </a:lnSpc>
              <a:buClrTx/>
              <a:buSzTx/>
              <a:buFont typeface="Arial" panose="020B0604020202020204" pitchFamily="34" charset="0"/>
              <a:buAutoNum type="arabicPeriod"/>
            </a:pPr>
            <a:r>
              <a:rPr lang="zh-CN" altLang="en-US" sz="1600" b="1">
                <a:latin typeface="仿宋_GB2312" panose="02010609030101010101" charset="-122"/>
                <a:ea typeface="仿宋_GB2312" panose="02010609030101010101" charset="-122"/>
                <a:cs typeface="仿宋_GB2312" panose="02010609030101010101" charset="-122"/>
                <a:sym typeface="+mn-ea"/>
              </a:rPr>
              <a:t>推动召开中马“两国双园”联合合作理事会第五次会议，促进中马“两国双园”升级拓展为双边多园，推动将我国和马来西亚更多产业园纳入中马“两国双园”合作机制，实现“两国多园”。</a:t>
            </a:r>
            <a:endParaRPr lang="zh-CN" altLang="en-US" sz="1600" b="1">
              <a:latin typeface="仿宋_GB2312" panose="02010609030101010101" charset="-122"/>
              <a:ea typeface="仿宋_GB2312" panose="02010609030101010101" charset="-122"/>
              <a:cs typeface="仿宋_GB2312" panose="02010609030101010101" charset="-122"/>
              <a:sym typeface="+mn-ea"/>
            </a:endParaRPr>
          </a:p>
          <a:p>
            <a:pPr marL="342900" indent="-342900" algn="just" fontAlgn="auto">
              <a:lnSpc>
                <a:spcPts val="1700"/>
              </a:lnSpc>
              <a:buClrTx/>
              <a:buSzTx/>
              <a:buFont typeface="Arial" panose="020B0604020202020204" pitchFamily="34" charset="0"/>
              <a:buAutoNum type="arabicPeriod"/>
            </a:pPr>
            <a:r>
              <a:rPr lang="zh-CN" altLang="en-US" sz="1600" b="1">
                <a:latin typeface="仿宋_GB2312" panose="02010609030101010101" charset="-122"/>
                <a:ea typeface="仿宋_GB2312" panose="02010609030101010101" charset="-122"/>
                <a:cs typeface="仿宋_GB2312" panose="02010609030101010101" charset="-122"/>
                <a:sym typeface="+mn-ea"/>
              </a:rPr>
              <a:t>利用中泰（崇左）产业园对接泰国东部经济走廊合作园区，加快泰国正大—广西建工科技产业园二期基础设施建设。</a:t>
            </a:r>
            <a:endParaRPr lang="zh-CN" altLang="en-US" sz="1600" b="1">
              <a:latin typeface="仿宋_GB2312" panose="02010609030101010101" charset="-122"/>
              <a:ea typeface="仿宋_GB2312" panose="02010609030101010101" charset="-122"/>
              <a:cs typeface="仿宋_GB2312" panose="02010609030101010101" charset="-122"/>
              <a:sym typeface="+mn-ea"/>
            </a:endParaRPr>
          </a:p>
          <a:p>
            <a:pPr marL="342900" indent="-342900" algn="just" fontAlgn="auto">
              <a:lnSpc>
                <a:spcPts val="1700"/>
              </a:lnSpc>
              <a:buClrTx/>
              <a:buSzTx/>
              <a:buFont typeface="Arial" panose="020B0604020202020204" pitchFamily="34" charset="0"/>
              <a:buAutoNum type="arabicPeriod"/>
            </a:pPr>
            <a:r>
              <a:rPr lang="zh-CN" altLang="en-US" sz="1600" b="1">
                <a:latin typeface="仿宋_GB2312" panose="02010609030101010101" charset="-122"/>
                <a:ea typeface="仿宋_GB2312" panose="02010609030101010101" charset="-122"/>
                <a:cs typeface="仿宋_GB2312" panose="02010609030101010101" charset="-122"/>
                <a:sym typeface="+mn-ea"/>
              </a:rPr>
              <a:t>利用文莱—广西经济走廊加强我方园区与东盟东部增长区园区合作，吸引文莱方在广西投资建设香料产业合作园，同时推动广西北部湾港务集团加快文莱摩拉港“港产园”一体化发展。</a:t>
            </a:r>
            <a:endParaRPr lang="zh-CN" altLang="en-US" sz="1600" b="1">
              <a:latin typeface="仿宋_GB2312" panose="02010609030101010101" charset="-122"/>
              <a:ea typeface="仿宋_GB2312" panose="02010609030101010101" charset="-122"/>
              <a:cs typeface="仿宋_GB2312" panose="02010609030101010101" charset="-122"/>
              <a:sym typeface="+mn-ea"/>
            </a:endParaRPr>
          </a:p>
          <a:p>
            <a:pPr marL="342900" indent="-342900" algn="just" fontAlgn="auto">
              <a:lnSpc>
                <a:spcPts val="1700"/>
              </a:lnSpc>
              <a:buClrTx/>
              <a:buSzTx/>
              <a:buFont typeface="Arial" panose="020B0604020202020204" pitchFamily="34" charset="0"/>
              <a:buAutoNum type="arabicPeriod"/>
            </a:pPr>
            <a:r>
              <a:rPr lang="zh-CN" altLang="en-US" sz="1600" b="1">
                <a:latin typeface="仿宋_GB2312" panose="02010609030101010101" charset="-122"/>
                <a:ea typeface="仿宋_GB2312" panose="02010609030101010101" charset="-122"/>
                <a:cs typeface="仿宋_GB2312" panose="02010609030101010101" charset="-122"/>
                <a:sym typeface="+mn-ea"/>
              </a:rPr>
              <a:t>利用广西承建的位于印尼的中印尼经贸合作区和五菱印尼汽车产业园合作基础，推动印尼到广西开展海洋经济园区合作。</a:t>
            </a:r>
            <a:endParaRPr lang="zh-CN" altLang="en-US" sz="1600" b="1">
              <a:latin typeface="仿宋_GB2312" panose="02010609030101010101" charset="-122"/>
              <a:ea typeface="仿宋_GB2312" panose="02010609030101010101" charset="-122"/>
              <a:cs typeface="仿宋_GB2312" panose="02010609030101010101" charset="-122"/>
              <a:sym typeface="+mn-ea"/>
            </a:endParaRPr>
          </a:p>
          <a:p>
            <a:pPr marL="342900" indent="-342900" algn="just" fontAlgn="auto">
              <a:lnSpc>
                <a:spcPts val="1700"/>
              </a:lnSpc>
              <a:buClrTx/>
              <a:buSzTx/>
              <a:buFont typeface="Arial" panose="020B0604020202020204" pitchFamily="34" charset="0"/>
              <a:buAutoNum type="arabicPeriod"/>
            </a:pPr>
            <a:r>
              <a:rPr lang="zh-CN" altLang="en-US" sz="1600" b="1">
                <a:latin typeface="仿宋_GB2312" panose="02010609030101010101" charset="-122"/>
                <a:ea typeface="仿宋_GB2312" panose="02010609030101010101" charset="-122"/>
                <a:cs typeface="仿宋_GB2312" panose="02010609030101010101" charset="-122"/>
                <a:sym typeface="+mn-ea"/>
              </a:rPr>
              <a:t>争取中越国家层面将中国东兴—越南芒街跨境经济合作区纳入中越跨境经济合作区首批试点，探索中越“两国两园”新发展模式。通过推动以上五对园区加快发展，真正实现中国东盟“多国多园”3.0版，加快共建经贸发展创新示范园区。同时，探索园区合作拓展面向日韩澳新的合作功能和渠道。</a:t>
            </a:r>
            <a:r>
              <a:rPr lang="zh-CN" altLang="en-US" sz="1800" b="1">
                <a:latin typeface="仿宋_GB2312" panose="02010609030101010101" charset="-122"/>
                <a:ea typeface="仿宋_GB2312" panose="02010609030101010101" charset="-122"/>
                <a:cs typeface="仿宋_GB2312" panose="02010609030101010101" charset="-122"/>
                <a:sym typeface="+mn-ea"/>
              </a:rPr>
              <a:t>  </a:t>
            </a:r>
            <a:endParaRPr lang="zh-CN" altLang="en-US" sz="1800" b="1">
              <a:solidFill>
                <a:schemeClr val="tx1"/>
              </a:solidFill>
              <a:latin typeface="仿宋_GB2312" panose="02010609030101010101" charset="-122"/>
              <a:ea typeface="仿宋_GB2312" panose="02010609030101010101" charset="-122"/>
              <a:cs typeface="仿宋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2345" y="411480"/>
            <a:ext cx="8161655" cy="706755"/>
          </a:xfrm>
          <a:prstGeom prst="rect">
            <a:avLst/>
          </a:prstGeom>
          <a:noFill/>
        </p:spPr>
        <p:txBody>
          <a:bodyPr wrap="square" rtlCol="0">
            <a:spAutoFit/>
          </a:bodyPr>
          <a:lstStyle/>
          <a:p>
            <a:pPr algn="l">
              <a:buClrTx/>
              <a:buSzTx/>
              <a:buFontTx/>
            </a:pPr>
            <a:r>
              <a:rPr lang="zh-CN" altLang="en-US" sz="20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rPr>
              <a:t>（三）推动争取文莱—广西经济走廊上升为国家级合作项目，积极参与中国东盟东部增长区次区域合作</a:t>
            </a:r>
            <a:endParaRPr lang="zh-CN" altLang="en-US" sz="20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endParaRPr>
          </a:p>
        </p:txBody>
      </p:sp>
      <p:sp>
        <p:nvSpPr>
          <p:cNvPr id="40" name="任意多边形 39"/>
          <p:cNvSpPr/>
          <p:nvPr/>
        </p:nvSpPr>
        <p:spPr>
          <a:xfrm>
            <a:off x="198120" y="1142365"/>
            <a:ext cx="5118735" cy="3566160"/>
          </a:xfrm>
          <a:custGeom>
            <a:avLst/>
            <a:gdLst>
              <a:gd name="connsiteX0" fmla="*/ 0 w 5616624"/>
              <a:gd name="connsiteY0" fmla="*/ 0 h 652203"/>
              <a:gd name="connsiteX1" fmla="*/ 5616624 w 5616624"/>
              <a:gd name="connsiteY1" fmla="*/ 0 h 652203"/>
              <a:gd name="connsiteX2" fmla="*/ 5616624 w 5616624"/>
              <a:gd name="connsiteY2" fmla="*/ 652203 h 652203"/>
              <a:gd name="connsiteX3" fmla="*/ 0 w 5616624"/>
              <a:gd name="connsiteY3" fmla="*/ 652203 h 652203"/>
              <a:gd name="connsiteX4" fmla="*/ 0 w 5616624"/>
              <a:gd name="connsiteY4" fmla="*/ 0 h 65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6624" h="652203">
                <a:moveTo>
                  <a:pt x="0" y="0"/>
                </a:moveTo>
                <a:lnTo>
                  <a:pt x="5616624" y="0"/>
                </a:lnTo>
                <a:lnTo>
                  <a:pt x="5616624" y="652203"/>
                </a:lnTo>
                <a:lnTo>
                  <a:pt x="0" y="652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p>
            <a:pPr marL="0" lvl="1" algn="l" defTabSz="1466850">
              <a:lnSpc>
                <a:spcPct val="100000"/>
              </a:lnSpc>
              <a:spcBef>
                <a:spcPts val="0"/>
              </a:spcBef>
              <a:spcAft>
                <a:spcPts val="15"/>
              </a:spcAft>
              <a:buClrTx/>
              <a:buSzTx/>
              <a:buFontTx/>
              <a:buNone/>
            </a:pPr>
            <a:r>
              <a:rPr lang="en-US" altLang="zh-CN" sz="1600" dirty="0" smtClean="0">
                <a:solidFill>
                  <a:schemeClr val="tx1"/>
                </a:solidFill>
                <a:latin typeface="仿宋_GB2312" panose="02010609030101010101" charset="-122"/>
                <a:ea typeface="仿宋_GB2312" panose="02010609030101010101" charset="-122"/>
                <a:cs typeface="仿宋_GB2312" panose="02010609030101010101" charset="-122"/>
              </a:rPr>
              <a:t>    </a:t>
            </a:r>
            <a:r>
              <a:rPr lang="zh-CN" altLang="en-US" sz="1600" dirty="0" smtClean="0">
                <a:solidFill>
                  <a:schemeClr val="tx1"/>
                </a:solidFill>
                <a:latin typeface="仿宋_GB2312" panose="02010609030101010101" charset="-122"/>
                <a:ea typeface="仿宋_GB2312" panose="02010609030101010101" charset="-122"/>
                <a:cs typeface="仿宋_GB2312" panose="02010609030101010101" charset="-122"/>
                <a:sym typeface="+mn-ea"/>
              </a:rPr>
              <a:t> 2019年4月，习近平主席会见来华出席第二届“一带一路”国际合作高峰论坛的文莱苏丹哈桑纳尔，提出“要加大共建‘一带一路’倡议同文方‘2035宏愿’对接，落实好重点合作项目，将‘广西—文莱经济走廊’建设成中国—东增区合作和‘陆海新通道’建设的双示范项目”。</a:t>
            </a:r>
            <a:endParaRPr lang="en-US" altLang="zh-CN" sz="1600" dirty="0" smtClean="0">
              <a:solidFill>
                <a:schemeClr val="tx1"/>
              </a:solidFill>
              <a:latin typeface="仿宋_GB2312" panose="02010609030101010101" charset="-122"/>
              <a:ea typeface="仿宋_GB2312" panose="02010609030101010101" charset="-122"/>
              <a:cs typeface="仿宋_GB2312" panose="02010609030101010101" charset="-122"/>
              <a:sym typeface="+mn-ea"/>
            </a:endParaRPr>
          </a:p>
          <a:p>
            <a:pPr marL="0" lvl="1" algn="l" defTabSz="1466850">
              <a:lnSpc>
                <a:spcPct val="100000"/>
              </a:lnSpc>
              <a:spcBef>
                <a:spcPts val="0"/>
              </a:spcBef>
              <a:spcAft>
                <a:spcPts val="15"/>
              </a:spcAft>
              <a:buClrTx/>
              <a:buSzTx/>
              <a:buFontTx/>
              <a:buNone/>
            </a:pPr>
            <a:r>
              <a:rPr lang="en-US" altLang="zh-CN" sz="1600" dirty="0" smtClean="0">
                <a:solidFill>
                  <a:schemeClr val="tx1"/>
                </a:solidFill>
                <a:latin typeface="仿宋_GB2312" panose="02010609030101010101" charset="-122"/>
                <a:ea typeface="仿宋_GB2312" panose="02010609030101010101" charset="-122"/>
                <a:cs typeface="仿宋_GB2312" panose="02010609030101010101" charset="-122"/>
                <a:sym typeface="+mn-ea"/>
              </a:rPr>
              <a:t>    </a:t>
            </a:r>
            <a:r>
              <a:rPr lang="zh-CN" altLang="en-US" sz="1600" dirty="0" smtClean="0">
                <a:solidFill>
                  <a:schemeClr val="tx1"/>
                </a:solidFill>
                <a:latin typeface="仿宋_GB2312" panose="02010609030101010101" charset="-122"/>
                <a:ea typeface="仿宋_GB2312" panose="02010609030101010101" charset="-122"/>
                <a:cs typeface="仿宋_GB2312" panose="02010609030101010101" charset="-122"/>
                <a:sym typeface="+mn-ea"/>
              </a:rPr>
              <a:t>为深化广西与东盟东增区国家在贸易、投资、产业等方面经贸合作，拟推动将文莱—广西经济走廊上升为由国家级合作项目，适时由两国商务主管部门签署合作备忘录，同时将广西纳入中国—东盟东增区合作范畴，参与中国—东盟东增区合作部长级会议等合作机制，推动经济走廊提质升级发展。</a:t>
            </a:r>
            <a:endParaRPr lang="zh-CN" altLang="en-US" sz="1600" dirty="0" smtClean="0">
              <a:solidFill>
                <a:schemeClr val="tx1"/>
              </a:solidFill>
              <a:latin typeface="仿宋_GB2312" panose="02010609030101010101" charset="-122"/>
              <a:ea typeface="仿宋_GB2312" panose="02010609030101010101" charset="-122"/>
              <a:cs typeface="仿宋_GB2312" panose="02010609030101010101" charset="-122"/>
              <a:sym typeface="+mn-ea"/>
            </a:endParaRPr>
          </a:p>
        </p:txBody>
      </p:sp>
      <p:pic>
        <p:nvPicPr>
          <p:cNvPr id="3" name="图片 2" descr="15031642337063_.pic"/>
          <p:cNvPicPr>
            <a:picLocks noChangeAspect="1"/>
          </p:cNvPicPr>
          <p:nvPr/>
        </p:nvPicPr>
        <p:blipFill>
          <a:blip r:embed="rId1"/>
          <a:stretch>
            <a:fillRect/>
          </a:stretch>
        </p:blipFill>
        <p:spPr>
          <a:xfrm>
            <a:off x="5313045" y="1202690"/>
            <a:ext cx="3788410" cy="2674620"/>
          </a:xfrm>
          <a:prstGeom prst="rect">
            <a:avLst/>
          </a:prstGeom>
        </p:spPr>
      </p:pic>
      <p:sp>
        <p:nvSpPr>
          <p:cNvPr id="5" name="文本框 4"/>
          <p:cNvSpPr txBox="1"/>
          <p:nvPr/>
        </p:nvSpPr>
        <p:spPr>
          <a:xfrm>
            <a:off x="5649595" y="3928745"/>
            <a:ext cx="3340735" cy="521970"/>
          </a:xfrm>
          <a:prstGeom prst="rect">
            <a:avLst/>
          </a:prstGeom>
          <a:noFill/>
        </p:spPr>
        <p:txBody>
          <a:bodyPr wrap="square" rtlCol="0">
            <a:spAutoFit/>
          </a:bodyPr>
          <a:p>
            <a:pPr algn="ctr"/>
            <a:r>
              <a:rPr lang="en-US" altLang="zh-CN" sz="1400">
                <a:latin typeface="黑体" panose="02010609060101010101" charset="-122"/>
                <a:ea typeface="黑体" panose="02010609060101010101" charset="-122"/>
                <a:cs typeface="黑体" panose="02010609060101010101" charset="-122"/>
                <a:sym typeface="+mn-ea"/>
              </a:rPr>
              <a:t>2019</a:t>
            </a:r>
            <a:r>
              <a:rPr lang="zh-CN" altLang="en-US" sz="1400">
                <a:latin typeface="黑体" panose="02010609060101010101" charset="-122"/>
                <a:ea typeface="黑体" panose="02010609060101010101" charset="-122"/>
                <a:cs typeface="黑体" panose="02010609060101010101" charset="-122"/>
                <a:sym typeface="+mn-ea"/>
              </a:rPr>
              <a:t>年</a:t>
            </a:r>
            <a:r>
              <a:rPr lang="en-US" altLang="zh-CN" sz="1400">
                <a:latin typeface="黑体" panose="02010609060101010101" charset="-122"/>
                <a:ea typeface="黑体" panose="02010609060101010101" charset="-122"/>
                <a:cs typeface="黑体" panose="02010609060101010101" charset="-122"/>
                <a:sym typeface="+mn-ea"/>
              </a:rPr>
              <a:t>4</a:t>
            </a:r>
            <a:r>
              <a:rPr lang="zh-CN" altLang="en-US" sz="1400">
                <a:latin typeface="黑体" panose="02010609060101010101" charset="-122"/>
                <a:ea typeface="黑体" panose="02010609060101010101" charset="-122"/>
                <a:cs typeface="黑体" panose="02010609060101010101" charset="-122"/>
                <a:sym typeface="+mn-ea"/>
              </a:rPr>
              <a:t>月，中国国家主席习近平</a:t>
            </a:r>
            <a:endParaRPr lang="zh-CN" altLang="en-US" sz="1400">
              <a:latin typeface="黑体" panose="02010609060101010101" charset="-122"/>
              <a:ea typeface="黑体" panose="02010609060101010101" charset="-122"/>
              <a:cs typeface="黑体" panose="02010609060101010101" charset="-122"/>
            </a:endParaRPr>
          </a:p>
          <a:p>
            <a:pPr algn="ctr"/>
            <a:r>
              <a:rPr lang="zh-CN" altLang="en-US" sz="1400">
                <a:latin typeface="黑体" panose="02010609060101010101" charset="-122"/>
                <a:ea typeface="黑体" panose="02010609060101010101" charset="-122"/>
                <a:cs typeface="黑体" panose="02010609060101010101" charset="-122"/>
                <a:sym typeface="+mn-ea"/>
              </a:rPr>
              <a:t>会见</a:t>
            </a:r>
            <a:r>
              <a:rPr sz="1400">
                <a:latin typeface="黑体" panose="02010609060101010101" charset="-122"/>
                <a:ea typeface="黑体" panose="02010609060101010101" charset="-122"/>
                <a:cs typeface="黑体" panose="02010609060101010101" charset="-122"/>
                <a:sym typeface="+mn-ea"/>
              </a:rPr>
              <a:t>文莱苏丹哈桑纳尔</a:t>
            </a:r>
            <a:endParaRPr lang="zh-CN" altLang="en-US" sz="1400">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2345" y="483870"/>
            <a:ext cx="8161655" cy="398780"/>
          </a:xfrm>
          <a:prstGeom prst="rect">
            <a:avLst/>
          </a:prstGeom>
          <a:noFill/>
        </p:spPr>
        <p:txBody>
          <a:bodyPr wrap="square" rtlCol="0">
            <a:spAutoFit/>
          </a:bodyPr>
          <a:lstStyle/>
          <a:p>
            <a:pPr algn="l">
              <a:buClrTx/>
              <a:buSzTx/>
              <a:buFontTx/>
            </a:pPr>
            <a:r>
              <a:rPr lang="zh-CN" altLang="en-US" sz="20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rPr>
              <a:t>（四）打造跨境产业链供应链，增强产业链供应链稳定性和韧性</a:t>
            </a:r>
            <a:endParaRPr lang="zh-CN" altLang="en-US" sz="20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103505" y="1045210"/>
            <a:ext cx="9067800" cy="3677285"/>
          </a:xfrm>
          <a:prstGeom prst="rect">
            <a:avLst/>
          </a:prstGeom>
          <a:noFill/>
        </p:spPr>
        <p:txBody>
          <a:bodyPr wrap="square" rtlCol="0">
            <a:spAutoFit/>
          </a:bodyPr>
          <a:p>
            <a:pPr marL="0" lvl="1" algn="l" defTabSz="1466850">
              <a:lnSpc>
                <a:spcPct val="120000"/>
              </a:lnSpc>
              <a:spcBef>
                <a:spcPts val="0"/>
              </a:spcBef>
              <a:spcAft>
                <a:spcPts val="15"/>
              </a:spcAft>
              <a:buClrTx/>
              <a:buSzTx/>
              <a:buFontTx/>
              <a:buNone/>
            </a:pPr>
            <a:r>
              <a:rPr lang="en-US" altLang="zh-CN" b="1" dirty="0" smtClean="0">
                <a:latin typeface="仿宋_GB2312" panose="02010609030101010101" charset="-122"/>
                <a:ea typeface="仿宋_GB2312" panose="02010609030101010101" charset="-122"/>
                <a:cs typeface="仿宋_GB2312" panose="02010609030101010101" charset="-122"/>
                <a:sym typeface="+mn-ea"/>
              </a:rPr>
              <a:t>   </a:t>
            </a:r>
            <a:r>
              <a:rPr lang="en-US" altLang="zh-CN" sz="1600" b="1" dirty="0" smtClean="0">
                <a:latin typeface="仿宋_GB2312" panose="02010609030101010101" charset="-122"/>
                <a:ea typeface="仿宋_GB2312" panose="02010609030101010101" charset="-122"/>
                <a:cs typeface="仿宋_GB2312" panose="02010609030101010101" charset="-122"/>
                <a:sym typeface="+mn-ea"/>
              </a:rPr>
              <a:t>·</a:t>
            </a:r>
            <a:r>
              <a:rPr lang="zh-CN" altLang="en-US" sz="1600" dirty="0" smtClean="0">
                <a:latin typeface="仿宋_GB2312" panose="02010609030101010101" charset="-122"/>
                <a:ea typeface="仿宋_GB2312" panose="02010609030101010101" charset="-122"/>
                <a:cs typeface="仿宋_GB2312" panose="02010609030101010101" charset="-122"/>
                <a:sym typeface="+mn-ea"/>
              </a:rPr>
              <a:t>充分利用RCEP原产地累积规则，以及中国东盟自贸区3.0版建设新规则，聚焦边海优势，以中国（广西）自贸试验区为引领，加快构建面向东盟的跨境产业链供应链价值链，提升做实</a:t>
            </a:r>
            <a:r>
              <a:rPr lang="zh-CN" altLang="en-US" sz="1600" dirty="0" smtClean="0">
                <a:latin typeface="仿宋_GB2312" panose="02010609030101010101" charset="-122"/>
                <a:ea typeface="仿宋_GB2312" panose="02010609030101010101" charset="-122"/>
                <a:cs typeface="仿宋_GB2312" panose="02010609030101010101" charset="-122"/>
                <a:sym typeface="+mn-ea"/>
              </a:rPr>
              <a:t>优化</a:t>
            </a:r>
            <a:r>
              <a:rPr lang="zh-CN" altLang="en-US" sz="1600" dirty="0" smtClean="0">
                <a:latin typeface="仿宋_GB2312" panose="02010609030101010101" charset="-122"/>
                <a:ea typeface="仿宋_GB2312" panose="02010609030101010101" charset="-122"/>
                <a:cs typeface="仿宋_GB2312" panose="02010609030101010101" charset="-122"/>
                <a:sym typeface="+mn-ea"/>
              </a:rPr>
              <a:t>“粤港澳大湾区—北部湾经济区—东盟”产业链供应链布局。</a:t>
            </a:r>
            <a:endParaRPr lang="zh-CN" altLang="en-US" sz="1600" dirty="0" smtClean="0">
              <a:latin typeface="仿宋_GB2312" panose="02010609030101010101" charset="-122"/>
              <a:ea typeface="仿宋_GB2312" panose="02010609030101010101" charset="-122"/>
              <a:cs typeface="仿宋_GB2312" panose="02010609030101010101" charset="-122"/>
              <a:sym typeface="+mn-ea"/>
            </a:endParaRPr>
          </a:p>
          <a:p>
            <a:pPr marL="0" lvl="1" algn="l" defTabSz="1466850">
              <a:lnSpc>
                <a:spcPct val="120000"/>
              </a:lnSpc>
              <a:spcBef>
                <a:spcPts val="0"/>
              </a:spcBef>
              <a:spcAft>
                <a:spcPts val="15"/>
              </a:spcAft>
              <a:buClrTx/>
              <a:buSzTx/>
              <a:buFontTx/>
              <a:buNone/>
            </a:pPr>
            <a:r>
              <a:rPr lang="zh-CN" altLang="en-US" sz="1600" b="1" dirty="0" smtClean="0">
                <a:latin typeface="仿宋_GB2312" panose="02010609030101010101" charset="-122"/>
                <a:ea typeface="仿宋_GB2312" panose="02010609030101010101" charset="-122"/>
                <a:cs typeface="仿宋_GB2312" panose="02010609030101010101" charset="-122"/>
                <a:sym typeface="+mn-ea"/>
              </a:rPr>
              <a:t> </a:t>
            </a:r>
            <a:r>
              <a:rPr lang="en-US" altLang="zh-CN" sz="1600" b="1" dirty="0" smtClean="0">
                <a:latin typeface="仿宋_GB2312" panose="02010609030101010101" charset="-122"/>
                <a:ea typeface="仿宋_GB2312" panose="02010609030101010101" charset="-122"/>
                <a:cs typeface="仿宋_GB2312" panose="02010609030101010101" charset="-122"/>
                <a:sym typeface="+mn-ea"/>
              </a:rPr>
              <a:t>  ·</a:t>
            </a:r>
            <a:r>
              <a:rPr lang="zh-CN" altLang="en-US" sz="1600" dirty="0" smtClean="0">
                <a:latin typeface="仿宋_GB2312" panose="02010609030101010101" charset="-122"/>
                <a:ea typeface="仿宋_GB2312" panose="02010609030101010101" charset="-122"/>
                <a:cs typeface="仿宋_GB2312" panose="02010609030101010101" charset="-122"/>
                <a:sym typeface="+mn-ea"/>
              </a:rPr>
              <a:t>大力发展向海跨境产业链，在北部湾沿海打造高端金属新材料、化工新材料、电子信息三个“三千亿级”产业集群，形成林浆纸、能源、先进装备制造三个“千亿级”产业集群。</a:t>
            </a:r>
            <a:endParaRPr lang="zh-CN" altLang="en-US" sz="1600" dirty="0" smtClean="0">
              <a:latin typeface="仿宋_GB2312" panose="02010609030101010101" charset="-122"/>
              <a:ea typeface="仿宋_GB2312" panose="02010609030101010101" charset="-122"/>
              <a:cs typeface="仿宋_GB2312" panose="02010609030101010101" charset="-122"/>
              <a:sym typeface="+mn-ea"/>
            </a:endParaRPr>
          </a:p>
          <a:p>
            <a:pPr marL="0" lvl="1" algn="l" defTabSz="1466850">
              <a:lnSpc>
                <a:spcPct val="120000"/>
              </a:lnSpc>
              <a:spcBef>
                <a:spcPts val="0"/>
              </a:spcBef>
              <a:spcAft>
                <a:spcPts val="15"/>
              </a:spcAft>
              <a:buClrTx/>
              <a:buSzTx/>
              <a:buFontTx/>
              <a:buNone/>
            </a:pPr>
            <a:r>
              <a:rPr lang="en-US" altLang="zh-CN" sz="1600" b="1" dirty="0" smtClean="0">
                <a:latin typeface="仿宋_GB2312" panose="02010609030101010101" charset="-122"/>
                <a:ea typeface="仿宋_GB2312" panose="02010609030101010101" charset="-122"/>
                <a:cs typeface="仿宋_GB2312" panose="02010609030101010101" charset="-122"/>
                <a:sym typeface="+mn-ea"/>
              </a:rPr>
              <a:t>   ·</a:t>
            </a:r>
            <a:r>
              <a:rPr lang="zh-CN" altLang="en-US" sz="1600" dirty="0" smtClean="0">
                <a:latin typeface="仿宋_GB2312" panose="02010609030101010101" charset="-122"/>
                <a:ea typeface="仿宋_GB2312" panose="02010609030101010101" charset="-122"/>
                <a:cs typeface="仿宋_GB2312" panose="02010609030101010101" charset="-122"/>
                <a:sym typeface="+mn-ea"/>
              </a:rPr>
              <a:t>积极拓展沿边跨境产业链，加快建设凭祥、东兴、龙邦口岸经济区，扩大边民互市贸易进口商品落地加工试点，大力发展边境特色商品深加工产业。</a:t>
            </a:r>
            <a:endParaRPr lang="zh-CN" altLang="en-US" sz="1600" dirty="0" smtClean="0">
              <a:latin typeface="仿宋_GB2312" panose="02010609030101010101" charset="-122"/>
              <a:ea typeface="仿宋_GB2312" panose="02010609030101010101" charset="-122"/>
              <a:cs typeface="仿宋_GB2312" panose="02010609030101010101" charset="-122"/>
              <a:sym typeface="+mn-ea"/>
            </a:endParaRPr>
          </a:p>
          <a:p>
            <a:pPr marL="0" lvl="1" algn="l" defTabSz="1466850">
              <a:lnSpc>
                <a:spcPct val="120000"/>
              </a:lnSpc>
              <a:spcBef>
                <a:spcPts val="0"/>
              </a:spcBef>
              <a:spcAft>
                <a:spcPts val="15"/>
              </a:spcAft>
              <a:buClrTx/>
              <a:buSzTx/>
              <a:buFontTx/>
              <a:buNone/>
            </a:pPr>
            <a:r>
              <a:rPr lang="zh-CN" altLang="en-US" sz="1600" b="1" dirty="0" smtClean="0">
                <a:latin typeface="仿宋_GB2312" panose="02010609030101010101" charset="-122"/>
                <a:ea typeface="仿宋_GB2312" panose="02010609030101010101" charset="-122"/>
                <a:cs typeface="仿宋_GB2312" panose="02010609030101010101" charset="-122"/>
                <a:sym typeface="+mn-ea"/>
              </a:rPr>
              <a:t> </a:t>
            </a:r>
            <a:r>
              <a:rPr lang="en-US" altLang="zh-CN" sz="1600" b="1" dirty="0" smtClean="0">
                <a:latin typeface="仿宋_GB2312" panose="02010609030101010101" charset="-122"/>
                <a:ea typeface="仿宋_GB2312" panose="02010609030101010101" charset="-122"/>
                <a:cs typeface="仿宋_GB2312" panose="02010609030101010101" charset="-122"/>
                <a:sym typeface="+mn-ea"/>
              </a:rPr>
              <a:t>  ·</a:t>
            </a:r>
            <a:r>
              <a:rPr lang="zh-CN" altLang="en-US" sz="1600" dirty="0" smtClean="0">
                <a:latin typeface="仿宋_GB2312" panose="02010609030101010101" charset="-122"/>
                <a:ea typeface="仿宋_GB2312" panose="02010609030101010101" charset="-122"/>
                <a:cs typeface="仿宋_GB2312" panose="02010609030101010101" charset="-122"/>
                <a:sym typeface="+mn-ea"/>
              </a:rPr>
              <a:t>构建西部陆海新通道沿线跨境产业链。</a:t>
            </a:r>
            <a:endParaRPr lang="zh-CN" altLang="en-US" sz="1600" dirty="0" smtClean="0">
              <a:latin typeface="仿宋_GB2312" panose="02010609030101010101" charset="-122"/>
              <a:ea typeface="仿宋_GB2312" panose="02010609030101010101" charset="-122"/>
              <a:cs typeface="仿宋_GB2312" panose="02010609030101010101" charset="-122"/>
              <a:sym typeface="+mn-ea"/>
            </a:endParaRPr>
          </a:p>
          <a:p>
            <a:pPr marL="0" lvl="1" algn="l" defTabSz="1466850">
              <a:lnSpc>
                <a:spcPct val="120000"/>
              </a:lnSpc>
              <a:spcBef>
                <a:spcPts val="0"/>
              </a:spcBef>
              <a:spcAft>
                <a:spcPts val="15"/>
              </a:spcAft>
              <a:buClrTx/>
              <a:buSzTx/>
              <a:buFontTx/>
              <a:buNone/>
            </a:pPr>
            <a:r>
              <a:rPr lang="zh-CN" altLang="en-US" sz="1600" b="1" dirty="0" smtClean="0">
                <a:latin typeface="仿宋_GB2312" panose="02010609030101010101" charset="-122"/>
                <a:ea typeface="仿宋_GB2312" panose="02010609030101010101" charset="-122"/>
                <a:cs typeface="仿宋_GB2312" panose="02010609030101010101" charset="-122"/>
                <a:sym typeface="+mn-ea"/>
              </a:rPr>
              <a:t> </a:t>
            </a:r>
            <a:r>
              <a:rPr lang="en-US" altLang="zh-CN" sz="1600" b="1" dirty="0" smtClean="0">
                <a:latin typeface="仿宋_GB2312" panose="02010609030101010101" charset="-122"/>
                <a:ea typeface="仿宋_GB2312" panose="02010609030101010101" charset="-122"/>
                <a:cs typeface="仿宋_GB2312" panose="02010609030101010101" charset="-122"/>
                <a:sym typeface="+mn-ea"/>
              </a:rPr>
              <a:t>  ·</a:t>
            </a:r>
            <a:r>
              <a:rPr lang="zh-CN" altLang="en-US" sz="1600" dirty="0" smtClean="0">
                <a:latin typeface="仿宋_GB2312" panose="02010609030101010101" charset="-122"/>
                <a:ea typeface="仿宋_GB2312" panose="02010609030101010101" charset="-122"/>
                <a:cs typeface="仿宋_GB2312" panose="02010609030101010101" charset="-122"/>
                <a:sym typeface="+mn-ea"/>
              </a:rPr>
              <a:t>加强与RCEP其他成员国产能合作，推动形成“日韩澳新+广西+东盟”的电子信息、化工新材料、中药材加工、汽车和新能源汽车、东盟特色产品加工等跨境产业链。</a:t>
            </a:r>
            <a:endParaRPr lang="zh-CN" altLang="en-US" sz="1600" dirty="0" smtClean="0">
              <a:latin typeface="仿宋_GB2312" panose="02010609030101010101" charset="-122"/>
              <a:ea typeface="仿宋_GB2312" panose="02010609030101010101" charset="-122"/>
              <a:cs typeface="仿宋_GB2312" panose="02010609030101010101" charset="-122"/>
              <a:sym typeface="+mn-ea"/>
            </a:endParaRPr>
          </a:p>
          <a:p>
            <a:pPr marL="0" lvl="1" algn="l" defTabSz="1466850">
              <a:lnSpc>
                <a:spcPct val="120000"/>
              </a:lnSpc>
              <a:spcBef>
                <a:spcPts val="0"/>
              </a:spcBef>
              <a:spcAft>
                <a:spcPts val="15"/>
              </a:spcAft>
              <a:buClrTx/>
              <a:buSzTx/>
              <a:buFontTx/>
              <a:buNone/>
            </a:pPr>
            <a:r>
              <a:rPr lang="zh-CN" altLang="en-US" sz="1600" b="1" dirty="0" smtClean="0">
                <a:latin typeface="仿宋_GB2312" panose="02010609030101010101" charset="-122"/>
                <a:ea typeface="仿宋_GB2312" panose="02010609030101010101" charset="-122"/>
                <a:cs typeface="仿宋_GB2312" panose="02010609030101010101" charset="-122"/>
                <a:sym typeface="+mn-ea"/>
              </a:rPr>
              <a:t> </a:t>
            </a:r>
            <a:r>
              <a:rPr lang="en-US" altLang="zh-CN" sz="1600" b="1" dirty="0" smtClean="0">
                <a:latin typeface="仿宋_GB2312" panose="02010609030101010101" charset="-122"/>
                <a:ea typeface="仿宋_GB2312" panose="02010609030101010101" charset="-122"/>
                <a:cs typeface="仿宋_GB2312" panose="02010609030101010101" charset="-122"/>
                <a:sym typeface="+mn-ea"/>
              </a:rPr>
              <a:t>  ·</a:t>
            </a:r>
            <a:r>
              <a:rPr lang="zh-CN" altLang="en-US" sz="1600" dirty="0" smtClean="0">
                <a:latin typeface="仿宋_GB2312" panose="02010609030101010101" charset="-122"/>
                <a:ea typeface="仿宋_GB2312" panose="02010609030101010101" charset="-122"/>
                <a:cs typeface="仿宋_GB2312" panose="02010609030101010101" charset="-122"/>
                <a:sym typeface="+mn-ea"/>
              </a:rPr>
              <a:t>加强国际标准合作，加大向日韩等国家先进标准学习和引进，推动电子信息、汽车、化工新材料等优势产业制造标准升级，促进产业迈向中高端，实现高质量发展。</a:t>
            </a:r>
            <a:endParaRPr lang="zh-CN" altLang="en-US" sz="1600" dirty="0" smtClean="0">
              <a:latin typeface="仿宋_GB2312" panose="02010609030101010101" charset="-122"/>
              <a:ea typeface="仿宋_GB2312" panose="02010609030101010101" charset="-122"/>
              <a:cs typeface="仿宋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2345" y="483870"/>
            <a:ext cx="8161655" cy="398780"/>
          </a:xfrm>
          <a:prstGeom prst="rect">
            <a:avLst/>
          </a:prstGeom>
          <a:noFill/>
        </p:spPr>
        <p:txBody>
          <a:bodyPr wrap="square" rtlCol="0">
            <a:spAutoFit/>
          </a:bodyPr>
          <a:lstStyle/>
          <a:p>
            <a:pPr algn="l">
              <a:buClrTx/>
              <a:buSzTx/>
              <a:buFontTx/>
            </a:pPr>
            <a:r>
              <a:rPr lang="zh-CN" altLang="en-US" sz="20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rPr>
              <a:t>（四）打造跨境产业链供应链，增强产业链供应链稳定性和韧性</a:t>
            </a:r>
            <a:endParaRPr lang="zh-CN" altLang="en-US" sz="20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179070" y="1347470"/>
            <a:ext cx="8637905" cy="2745740"/>
          </a:xfrm>
          <a:prstGeom prst="rect">
            <a:avLst/>
          </a:prstGeom>
          <a:noFill/>
        </p:spPr>
        <p:txBody>
          <a:bodyPr wrap="square" rtlCol="0">
            <a:spAutoFit/>
          </a:bodyPr>
          <a:p>
            <a:pPr marL="0" lvl="1" algn="just" defTabSz="1466850">
              <a:lnSpc>
                <a:spcPct val="120000"/>
              </a:lnSpc>
              <a:spcBef>
                <a:spcPts val="0"/>
              </a:spcBef>
              <a:spcAft>
                <a:spcPts val="15"/>
              </a:spcAft>
              <a:buClrTx/>
              <a:buSzTx/>
              <a:buFontTx/>
              <a:buNone/>
            </a:pPr>
            <a:r>
              <a:rPr lang="en-US" altLang="zh-CN" sz="1600" dirty="0" smtClean="0">
                <a:latin typeface="仿宋_GB2312" panose="02010609030101010101" charset="-122"/>
                <a:ea typeface="仿宋_GB2312" panose="02010609030101010101" charset="-122"/>
                <a:cs typeface="仿宋_GB2312" panose="02010609030101010101" charset="-122"/>
                <a:sym typeface="+mn-ea"/>
              </a:rPr>
              <a:t>    </a:t>
            </a:r>
            <a:r>
              <a:rPr lang="zh-CN" altLang="en-US" sz="1600" dirty="0" smtClean="0">
                <a:latin typeface="仿宋_GB2312" panose="02010609030101010101" charset="-122"/>
                <a:ea typeface="仿宋_GB2312" panose="02010609030101010101" charset="-122"/>
                <a:cs typeface="仿宋_GB2312" panose="02010609030101010101" charset="-122"/>
                <a:sym typeface="+mn-ea"/>
              </a:rPr>
              <a:t>深入贯彻落实习近平总书记在中国—东盟建立对话关系30周年纪念峰会上提出的欢迎东盟国家参与共建国际陆海贸易新通道的重要讲话精神，以及2020年8月澜沧江—湄公河合作第三次领导人会议关于澜湄合作与“国际陆海贸易新通道”对接合作的共同主席声明，</a:t>
            </a:r>
            <a:r>
              <a:rPr lang="zh-CN" altLang="en-US" sz="1600" b="1" dirty="0" smtClean="0">
                <a:latin typeface="仿宋_GB2312" panose="02010609030101010101" charset="-122"/>
                <a:ea typeface="仿宋_GB2312" panose="02010609030101010101" charset="-122"/>
                <a:cs typeface="仿宋_GB2312" panose="02010609030101010101" charset="-122"/>
                <a:sym typeface="+mn-ea"/>
              </a:rPr>
              <a:t>加快推动更多东盟国家参与国际陆海贸易新通道建设，构建连接RCEP和国内市场的国际物流枢纽。以北部湾国际门户港为核心打造服务RCEP、连接国内大市场的集疏运体系。加快完善以东盟为重点的国际跨境物流节点。推动在国际陆海贸易新</a:t>
            </a:r>
            <a:r>
              <a:rPr lang="zh-CN" altLang="en-US" sz="1600" b="1" dirty="0" smtClean="0">
                <a:latin typeface="仿宋_GB2312" panose="02010609030101010101" charset="-122"/>
                <a:ea typeface="仿宋_GB2312" panose="02010609030101010101" charset="-122"/>
                <a:cs typeface="仿宋_GB2312" panose="02010609030101010101" charset="-122"/>
                <a:sym typeface="+mn-ea"/>
              </a:rPr>
              <a:t>通道沿线 RCEP 成员国设立集装箱还箱点，建设海外仓、边境仓等国外物流驿站。推进中越边境口岸交通和货场等基础设施建设，打通公路、铁路等交通基础设施瓶颈。积极争取高标准实施RCEP研讨会、产业链供应链韧性与稳定国际论坛等重要活动在广西举办。</a:t>
            </a:r>
            <a:endParaRPr lang="zh-CN" altLang="en-US" sz="1600" b="1" dirty="0" smtClean="0">
              <a:latin typeface="仿宋_GB2312" panose="02010609030101010101" charset="-122"/>
              <a:ea typeface="仿宋_GB2312" panose="02010609030101010101" charset="-122"/>
              <a:cs typeface="仿宋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2345" y="483870"/>
            <a:ext cx="8161655" cy="460375"/>
          </a:xfrm>
          <a:prstGeom prst="rect">
            <a:avLst/>
          </a:prstGeom>
          <a:noFill/>
        </p:spPr>
        <p:txBody>
          <a:bodyPr wrap="square" rtlCol="0">
            <a:spAutoFit/>
          </a:bodyPr>
          <a:lstStyle/>
          <a:p>
            <a:pPr algn="l">
              <a:buClrTx/>
              <a:buSzTx/>
              <a:buFontTx/>
            </a:pPr>
            <a:r>
              <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rPr>
              <a:t>（五）在自贸试验区开展高水平开放压力测试</a:t>
            </a:r>
            <a:endPar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299720" y="1373505"/>
            <a:ext cx="8520430" cy="2491740"/>
          </a:xfrm>
          <a:prstGeom prst="rect">
            <a:avLst/>
          </a:prstGeom>
          <a:noFill/>
        </p:spPr>
        <p:txBody>
          <a:bodyPr wrap="square" rtlCol="0">
            <a:spAutoFit/>
          </a:bodyPr>
          <a:p>
            <a:pPr marL="0" lvl="1" algn="just" defTabSz="1466850">
              <a:lnSpc>
                <a:spcPct val="120000"/>
              </a:lnSpc>
              <a:spcBef>
                <a:spcPts val="0"/>
              </a:spcBef>
              <a:spcAft>
                <a:spcPts val="15"/>
              </a:spcAft>
              <a:buClrTx/>
              <a:buSzTx/>
              <a:buFontTx/>
              <a:buNone/>
            </a:pPr>
            <a:r>
              <a:rPr>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dirty="0" smtClean="0">
                <a:latin typeface="仿宋_GB2312" panose="02010609030101010101" charset="-122"/>
                <a:ea typeface="仿宋_GB2312" panose="02010609030101010101" charset="-122"/>
                <a:cs typeface="仿宋_GB2312" panose="02010609030101010101" charset="-122"/>
                <a:sym typeface="+mn-ea"/>
              </a:rPr>
              <a:t>用好用足RCEP 成员国开放承诺，抢抓高水平开放合作压力测试机遇，高质量推动RCEP701项约束性义务落地的同时，创新推进170项鼓励类措施先行先试，包括尽快实施RCEP跨境服务贸易负面清单。</a:t>
            </a:r>
            <a:endParaRPr lang="zh-CN" altLang="en-US" sz="1600" dirty="0" smtClean="0">
              <a:latin typeface="仿宋_GB2312" panose="02010609030101010101" charset="-122"/>
              <a:ea typeface="仿宋_GB2312" panose="02010609030101010101" charset="-122"/>
              <a:cs typeface="仿宋_GB2312" panose="02010609030101010101" charset="-122"/>
              <a:sym typeface="+mn-ea"/>
            </a:endParaRPr>
          </a:p>
          <a:p>
            <a:pPr marL="0" lvl="1" algn="just" defTabSz="1466850">
              <a:lnSpc>
                <a:spcPct val="120000"/>
              </a:lnSpc>
              <a:spcBef>
                <a:spcPts val="0"/>
              </a:spcBef>
              <a:spcAft>
                <a:spcPts val="15"/>
              </a:spcAft>
              <a:buClrTx/>
              <a:buSzTx/>
              <a:buFontTx/>
              <a:buNone/>
            </a:pPr>
            <a:r>
              <a:rPr lang="zh-CN" altLang="en-US" sz="1600" dirty="0" smtClean="0">
                <a:latin typeface="仿宋_GB2312" panose="02010609030101010101" charset="-122"/>
                <a:ea typeface="仿宋_GB2312" panose="02010609030101010101" charset="-122"/>
                <a:cs typeface="仿宋_GB2312" panose="02010609030101010101" charset="-122"/>
                <a:sym typeface="+mn-ea"/>
              </a:rPr>
              <a:t> </a:t>
            </a:r>
            <a:r>
              <a:rPr lang="en-US" altLang="zh-CN" sz="1600" dirty="0" smtClean="0">
                <a:latin typeface="仿宋_GB2312" panose="02010609030101010101" charset="-122"/>
                <a:ea typeface="仿宋_GB2312" panose="02010609030101010101" charset="-122"/>
                <a:cs typeface="仿宋_GB2312" panose="02010609030101010101" charset="-122"/>
                <a:sym typeface="+mn-ea"/>
              </a:rPr>
              <a:t>   </a:t>
            </a:r>
            <a:r>
              <a:rPr lang="zh-CN" altLang="en-US" sz="1600" dirty="0" smtClean="0">
                <a:latin typeface="仿宋_GB2312" panose="02010609030101010101" charset="-122"/>
                <a:ea typeface="仿宋_GB2312" panose="02010609030101010101" charset="-122"/>
                <a:cs typeface="仿宋_GB2312" panose="02010609030101010101" charset="-122"/>
                <a:sym typeface="+mn-ea"/>
              </a:rPr>
              <a:t>此外，密切跟踪国家加入全面与进步跨太平洋伙伴关系协定（CPTPP）和数字经济伙伴关系协定（DEPA）有关工作等进展情况，对标对表做好政策争取和压力测试。</a:t>
            </a:r>
            <a:endParaRPr lang="zh-CN" altLang="en-US" sz="1600" dirty="0" smtClean="0">
              <a:latin typeface="仿宋_GB2312" panose="02010609030101010101" charset="-122"/>
              <a:ea typeface="仿宋_GB2312" panose="02010609030101010101" charset="-122"/>
              <a:cs typeface="仿宋_GB2312" panose="02010609030101010101" charset="-122"/>
              <a:sym typeface="+mn-ea"/>
            </a:endParaRPr>
          </a:p>
          <a:p>
            <a:pPr marL="0" lvl="1" algn="just" defTabSz="1466850">
              <a:lnSpc>
                <a:spcPct val="120000"/>
              </a:lnSpc>
              <a:spcBef>
                <a:spcPts val="0"/>
              </a:spcBef>
              <a:spcAft>
                <a:spcPts val="15"/>
              </a:spcAft>
              <a:buClrTx/>
              <a:buSzTx/>
              <a:buFontTx/>
              <a:buNone/>
            </a:pPr>
            <a:r>
              <a:rPr lang="zh-CN" altLang="en-US" sz="1600" dirty="0" smtClean="0">
                <a:latin typeface="仿宋_GB2312" panose="02010609030101010101" charset="-122"/>
                <a:ea typeface="仿宋_GB2312" panose="02010609030101010101" charset="-122"/>
                <a:cs typeface="仿宋_GB2312" panose="02010609030101010101" charset="-122"/>
                <a:sym typeface="+mn-ea"/>
              </a:rPr>
              <a:t> </a:t>
            </a:r>
            <a:r>
              <a:rPr lang="en-US" altLang="zh-CN" sz="1600" dirty="0" smtClean="0">
                <a:latin typeface="仿宋_GB2312" panose="02010609030101010101" charset="-122"/>
                <a:ea typeface="仿宋_GB2312" panose="02010609030101010101" charset="-122"/>
                <a:cs typeface="仿宋_GB2312" panose="02010609030101010101" charset="-122"/>
                <a:sym typeface="+mn-ea"/>
              </a:rPr>
              <a:t>   </a:t>
            </a:r>
            <a:r>
              <a:rPr lang="zh-CN" altLang="en-US" sz="1600" dirty="0" smtClean="0">
                <a:latin typeface="仿宋_GB2312" panose="02010609030101010101" charset="-122"/>
                <a:ea typeface="仿宋_GB2312" panose="02010609030101010101" charset="-122"/>
                <a:cs typeface="仿宋_GB2312" panose="02010609030101010101" charset="-122"/>
                <a:sym typeface="+mn-ea"/>
              </a:rPr>
              <a:t>积极研究CPTPP“高标准、高质量、高层次、面向21世纪”等特征，在市场准入、贸易便利化、电子商务、服务贸易、政府采购、竞争政策、知识产权、劳工标准、环境保护、中小企业等方面争取更多的对外开放压力测试，促进广西更高水平开放合作发展。</a:t>
            </a:r>
            <a:endParaRPr lang="zh-CN" altLang="en-US" sz="1600" dirty="0" smtClean="0">
              <a:latin typeface="仿宋_GB2312" panose="02010609030101010101" charset="-122"/>
              <a:ea typeface="仿宋_GB2312" panose="02010609030101010101" charset="-122"/>
              <a:cs typeface="仿宋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2345" y="483870"/>
            <a:ext cx="8161655" cy="460375"/>
          </a:xfrm>
          <a:prstGeom prst="rect">
            <a:avLst/>
          </a:prstGeom>
          <a:noFill/>
        </p:spPr>
        <p:txBody>
          <a:bodyPr wrap="square" rtlCol="0">
            <a:spAutoFit/>
          </a:bodyPr>
          <a:lstStyle/>
          <a:p>
            <a:pPr algn="l">
              <a:buClrTx/>
              <a:buSzTx/>
              <a:buFontTx/>
            </a:pPr>
            <a:r>
              <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rPr>
              <a:t>（六）打造“小而美”强经贸、聚民心项目</a:t>
            </a:r>
            <a:endPar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299720" y="1373505"/>
            <a:ext cx="8520430" cy="2195195"/>
          </a:xfrm>
          <a:prstGeom prst="rect">
            <a:avLst/>
          </a:prstGeom>
          <a:noFill/>
        </p:spPr>
        <p:txBody>
          <a:bodyPr wrap="square" rtlCol="0">
            <a:spAutoFit/>
          </a:bodyPr>
          <a:p>
            <a:pPr marL="0" lvl="1" algn="just" defTabSz="1466850">
              <a:lnSpc>
                <a:spcPct val="120000"/>
              </a:lnSpc>
              <a:spcBef>
                <a:spcPts val="0"/>
              </a:spcBef>
              <a:spcAft>
                <a:spcPts val="15"/>
              </a:spcAft>
              <a:buClrTx/>
              <a:buSzTx/>
              <a:buFontTx/>
              <a:buNone/>
            </a:pPr>
            <a:r>
              <a:rPr>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dirty="0" smtClean="0">
                <a:latin typeface="仿宋_GB2312" panose="02010609030101010101" charset="-122"/>
                <a:ea typeface="仿宋_GB2312" panose="02010609030101010101" charset="-122"/>
                <a:cs typeface="仿宋_GB2312" panose="02010609030101010101" charset="-122"/>
                <a:sym typeface="+mn-ea"/>
              </a:rPr>
              <a:t>习近平总书记在2021年11月第三次“一带一路”建设座谈会上谈到了动人的、美丽的菌草援外故事，谈到“小而美”的项目是直接影响到民生的优先事项，是接地气、聚人心的项目。</a:t>
            </a:r>
            <a:endParaRPr lang="zh-CN" altLang="en-US" sz="1600" dirty="0" smtClean="0">
              <a:latin typeface="仿宋_GB2312" panose="02010609030101010101" charset="-122"/>
              <a:ea typeface="仿宋_GB2312" panose="02010609030101010101" charset="-122"/>
              <a:cs typeface="仿宋_GB2312" panose="02010609030101010101" charset="-122"/>
              <a:sym typeface="+mn-ea"/>
            </a:endParaRPr>
          </a:p>
          <a:p>
            <a:pPr marL="0" lvl="1" algn="just" defTabSz="1466850">
              <a:lnSpc>
                <a:spcPct val="120000"/>
              </a:lnSpc>
              <a:spcBef>
                <a:spcPts val="0"/>
              </a:spcBef>
              <a:spcAft>
                <a:spcPts val="15"/>
              </a:spcAft>
              <a:buClrTx/>
              <a:buSzTx/>
              <a:buFontTx/>
              <a:buNone/>
            </a:pPr>
            <a:r>
              <a:rPr lang="zh-CN" altLang="en-US" sz="1600" dirty="0" smtClean="0">
                <a:latin typeface="仿宋_GB2312" panose="02010609030101010101" charset="-122"/>
                <a:ea typeface="仿宋_GB2312" panose="02010609030101010101" charset="-122"/>
                <a:cs typeface="仿宋_GB2312" panose="02010609030101010101" charset="-122"/>
                <a:sym typeface="+mn-ea"/>
              </a:rPr>
              <a:t> </a:t>
            </a:r>
            <a:r>
              <a:rPr lang="en-US" altLang="zh-CN" sz="1600" dirty="0" smtClean="0">
                <a:latin typeface="仿宋_GB2312" panose="02010609030101010101" charset="-122"/>
                <a:ea typeface="仿宋_GB2312" panose="02010609030101010101" charset="-122"/>
                <a:cs typeface="仿宋_GB2312" panose="02010609030101010101" charset="-122"/>
                <a:sym typeface="+mn-ea"/>
              </a:rPr>
              <a:t>   </a:t>
            </a:r>
            <a:r>
              <a:rPr lang="zh-CN" altLang="en-US" sz="1600" b="1" dirty="0" smtClean="0">
                <a:latin typeface="仿宋_GB2312" panose="02010609030101010101" charset="-122"/>
                <a:ea typeface="仿宋_GB2312" panose="02010609030101010101" charset="-122"/>
                <a:cs typeface="仿宋_GB2312" panose="02010609030101010101" charset="-122"/>
                <a:sym typeface="+mn-ea"/>
              </a:rPr>
              <a:t>一是</a:t>
            </a:r>
            <a:r>
              <a:rPr lang="zh-CN" altLang="en-US" sz="1600" dirty="0" smtClean="0">
                <a:latin typeface="仿宋_GB2312" panose="02010609030101010101" charset="-122"/>
                <a:ea typeface="仿宋_GB2312" panose="02010609030101010101" charset="-122"/>
                <a:cs typeface="仿宋_GB2312" panose="02010609030101010101" charset="-122"/>
                <a:sym typeface="+mn-ea"/>
              </a:rPr>
              <a:t>抢抓未来五年从东盟进口1500亿美元机遇，</a:t>
            </a:r>
            <a:r>
              <a:rPr lang="zh-CN" altLang="en-US" sz="1600" b="1" dirty="0" smtClean="0">
                <a:latin typeface="仿宋_GB2312" panose="02010609030101010101" charset="-122"/>
                <a:ea typeface="仿宋_GB2312" panose="02010609030101010101" charset="-122"/>
                <a:cs typeface="仿宋_GB2312" panose="02010609030101010101" charset="-122"/>
                <a:sym typeface="+mn-ea"/>
              </a:rPr>
              <a:t>二是</a:t>
            </a:r>
            <a:r>
              <a:rPr lang="zh-CN" altLang="en-US" sz="1600" dirty="0" smtClean="0">
                <a:latin typeface="仿宋_GB2312" panose="02010609030101010101" charset="-122"/>
                <a:ea typeface="仿宋_GB2312" panose="02010609030101010101" charset="-122"/>
                <a:cs typeface="仿宋_GB2312" panose="02010609030101010101" charset="-122"/>
                <a:sym typeface="+mn-ea"/>
              </a:rPr>
              <a:t>抢抓边民互市商品进口落地加工机遇，</a:t>
            </a:r>
            <a:r>
              <a:rPr lang="zh-CN" altLang="en-US" sz="1600" b="1" dirty="0" smtClean="0">
                <a:latin typeface="仿宋_GB2312" panose="02010609030101010101" charset="-122"/>
                <a:ea typeface="仿宋_GB2312" panose="02010609030101010101" charset="-122"/>
                <a:cs typeface="仿宋_GB2312" panose="02010609030101010101" charset="-122"/>
                <a:sym typeface="+mn-ea"/>
              </a:rPr>
              <a:t>三是</a:t>
            </a:r>
            <a:r>
              <a:rPr lang="zh-CN" altLang="en-US" sz="1600" dirty="0" smtClean="0">
                <a:latin typeface="仿宋_GB2312" panose="02010609030101010101" charset="-122"/>
                <a:ea typeface="仿宋_GB2312" panose="02010609030101010101" charset="-122"/>
                <a:cs typeface="仿宋_GB2312" panose="02010609030101010101" charset="-122"/>
                <a:sym typeface="+mn-ea"/>
              </a:rPr>
              <a:t>抢抓绿色经济、数字经济加快发展机遇，</a:t>
            </a:r>
            <a:r>
              <a:rPr lang="zh-CN" altLang="en-US" sz="1600" b="1" dirty="0" smtClean="0">
                <a:latin typeface="仿宋_GB2312" panose="02010609030101010101" charset="-122"/>
                <a:ea typeface="仿宋_GB2312" panose="02010609030101010101" charset="-122"/>
                <a:cs typeface="仿宋_GB2312" panose="02010609030101010101" charset="-122"/>
                <a:sym typeface="+mn-ea"/>
              </a:rPr>
              <a:t>四是</a:t>
            </a:r>
            <a:r>
              <a:rPr lang="zh-CN" altLang="en-US" sz="1600" dirty="0" smtClean="0">
                <a:latin typeface="仿宋_GB2312" panose="02010609030101010101" charset="-122"/>
                <a:ea typeface="仿宋_GB2312" panose="02010609030101010101" charset="-122"/>
                <a:cs typeface="仿宋_GB2312" panose="02010609030101010101" charset="-122"/>
                <a:sym typeface="+mn-ea"/>
              </a:rPr>
              <a:t>抢抓区域累积原产地规则实施机遇，</a:t>
            </a:r>
            <a:r>
              <a:rPr lang="zh-CN" altLang="en-US" sz="1600" b="1" dirty="0" smtClean="0">
                <a:latin typeface="仿宋_GB2312" panose="02010609030101010101" charset="-122"/>
                <a:ea typeface="仿宋_GB2312" panose="02010609030101010101" charset="-122"/>
                <a:cs typeface="仿宋_GB2312" panose="02010609030101010101" charset="-122"/>
                <a:sym typeface="+mn-ea"/>
              </a:rPr>
              <a:t>五是</a:t>
            </a:r>
            <a:r>
              <a:rPr lang="zh-CN" altLang="en-US" sz="1600" dirty="0" smtClean="0">
                <a:latin typeface="仿宋_GB2312" panose="02010609030101010101" charset="-122"/>
                <a:ea typeface="仿宋_GB2312" panose="02010609030101010101" charset="-122"/>
                <a:cs typeface="仿宋_GB2312" panose="02010609030101010101" charset="-122"/>
                <a:sym typeface="+mn-ea"/>
              </a:rPr>
              <a:t>抢抓共建“一带一路”与区域发展战略、国别发展战略合作对接机遇，</a:t>
            </a:r>
            <a:r>
              <a:rPr lang="zh-CN" altLang="en-US" sz="1600" b="1" dirty="0" smtClean="0">
                <a:latin typeface="仿宋_GB2312" panose="02010609030101010101" charset="-122"/>
                <a:ea typeface="仿宋_GB2312" panose="02010609030101010101" charset="-122"/>
                <a:cs typeface="仿宋_GB2312" panose="02010609030101010101" charset="-122"/>
                <a:sym typeface="+mn-ea"/>
              </a:rPr>
              <a:t>六是</a:t>
            </a:r>
            <a:r>
              <a:rPr lang="zh-CN" altLang="en-US" sz="1600" dirty="0" smtClean="0">
                <a:latin typeface="仿宋_GB2312" panose="02010609030101010101" charset="-122"/>
                <a:ea typeface="仿宋_GB2312" panose="02010609030101010101" charset="-122"/>
                <a:cs typeface="仿宋_GB2312" panose="02010609030101010101" charset="-122"/>
                <a:sym typeface="+mn-ea"/>
              </a:rPr>
              <a:t>抢抓探索自贸安排相关“早期收获计划”机遇，从“小而美”的角度打造合作产业链供应链，与“高大上”项目相得益彰。</a:t>
            </a:r>
            <a:endParaRPr lang="zh-CN" altLang="en-US" sz="1600" dirty="0" smtClean="0">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2345" y="483870"/>
            <a:ext cx="8161655" cy="460375"/>
          </a:xfrm>
          <a:prstGeom prst="rect">
            <a:avLst/>
          </a:prstGeom>
          <a:noFill/>
        </p:spPr>
        <p:txBody>
          <a:bodyPr wrap="square" rtlCol="0">
            <a:spAutoFit/>
          </a:bodyPr>
          <a:lstStyle/>
          <a:p>
            <a:pPr algn="l">
              <a:buClrTx/>
              <a:buSzTx/>
              <a:buFontTx/>
            </a:pPr>
            <a:r>
              <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rPr>
              <a:t>（七）推动与日韩重点领域合作突破</a:t>
            </a:r>
            <a:endPar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255905" y="1241425"/>
            <a:ext cx="8492490" cy="3291840"/>
          </a:xfrm>
          <a:prstGeom prst="rect">
            <a:avLst/>
          </a:prstGeom>
          <a:noFill/>
        </p:spPr>
        <p:txBody>
          <a:bodyPr wrap="square" rtlCol="0">
            <a:spAutoFit/>
          </a:bodyPr>
          <a:p>
            <a:r>
              <a:rPr lang="en-US" altLang="zh-CN" sz="1600" dirty="0" smtClean="0">
                <a:latin typeface="仿宋_GB2312" panose="02010609030101010101" charset="-122"/>
                <a:ea typeface="仿宋_GB2312" panose="02010609030101010101" charset="-122"/>
                <a:cs typeface="仿宋_GB2312" panose="02010609030101010101" charset="-122"/>
                <a:sym typeface="+mn-ea"/>
              </a:rPr>
              <a:t>    </a:t>
            </a:r>
            <a:r>
              <a:rPr lang="zh-CN" altLang="en-US" sz="1600" dirty="0" smtClean="0">
                <a:latin typeface="仿宋_GB2312" panose="02010609030101010101" charset="-122"/>
                <a:ea typeface="仿宋_GB2312" panose="02010609030101010101" charset="-122"/>
                <a:cs typeface="仿宋_GB2312" panose="02010609030101010101" charset="-122"/>
                <a:sym typeface="+mn-ea"/>
              </a:rPr>
              <a:t>利用</a:t>
            </a:r>
            <a:r>
              <a:rPr lang="zh-CN" altLang="en-US" sz="1600" b="1" dirty="0" smtClean="0">
                <a:latin typeface="仿宋_GB2312" panose="02010609030101010101" charset="-122"/>
                <a:ea typeface="仿宋_GB2312" panose="02010609030101010101" charset="-122"/>
                <a:cs typeface="仿宋_GB2312" panose="02010609030101010101" charset="-122"/>
                <a:sym typeface="+mn-ea"/>
              </a:rPr>
              <a:t>我国与日本首次达成自贸协定安排</a:t>
            </a:r>
            <a:r>
              <a:rPr lang="zh-CN" altLang="en-US" sz="1600" dirty="0" smtClean="0">
                <a:latin typeface="仿宋_GB2312" panose="02010609030101010101" charset="-122"/>
                <a:ea typeface="仿宋_GB2312" panose="02010609030101010101" charset="-122"/>
                <a:cs typeface="仿宋_GB2312" panose="02010609030101010101" charset="-122"/>
                <a:sym typeface="+mn-ea"/>
              </a:rPr>
              <a:t>机遇，以及抢抓2月1日RCEP对韩国生效实施机遇，加强与日韩汽车产业的合作，拓展对日韩新能源汽车及零部件出口，扩大对东盟国家商用车、乘用车、专用车整车出口，建设面向RCEP成员国的南方汽车出口基地。</a:t>
            </a:r>
            <a:endParaRPr lang="zh-CN" altLang="en-US" sz="1600" dirty="0" smtClean="0">
              <a:latin typeface="仿宋_GB2312" panose="02010609030101010101" charset="-122"/>
              <a:ea typeface="仿宋_GB2312" panose="02010609030101010101" charset="-122"/>
              <a:cs typeface="仿宋_GB2312" panose="02010609030101010101" charset="-122"/>
              <a:sym typeface="+mn-ea"/>
            </a:endParaRPr>
          </a:p>
          <a:p>
            <a:r>
              <a:rPr lang="zh-CN" altLang="en-US" sz="1600" dirty="0" smtClean="0">
                <a:latin typeface="仿宋_GB2312" panose="02010609030101010101" charset="-122"/>
                <a:ea typeface="仿宋_GB2312" panose="02010609030101010101" charset="-122"/>
                <a:cs typeface="仿宋_GB2312" panose="02010609030101010101" charset="-122"/>
                <a:sym typeface="+mn-ea"/>
              </a:rPr>
              <a:t> </a:t>
            </a:r>
            <a:r>
              <a:rPr lang="en-US" altLang="zh-CN" sz="1600" dirty="0" smtClean="0">
                <a:latin typeface="仿宋_GB2312" panose="02010609030101010101" charset="-122"/>
                <a:ea typeface="仿宋_GB2312" panose="02010609030101010101" charset="-122"/>
                <a:cs typeface="仿宋_GB2312" panose="02010609030101010101" charset="-122"/>
                <a:sym typeface="+mn-ea"/>
              </a:rPr>
              <a:t>   </a:t>
            </a:r>
            <a:r>
              <a:rPr lang="zh-CN" altLang="en-US" sz="1600" b="1" dirty="0" smtClean="0">
                <a:latin typeface="仿宋_GB2312" panose="02010609030101010101" charset="-122"/>
                <a:ea typeface="仿宋_GB2312" panose="02010609030101010101" charset="-122"/>
                <a:cs typeface="仿宋_GB2312" panose="02010609030101010101" charset="-122"/>
                <a:sym typeface="+mn-ea"/>
              </a:rPr>
              <a:t>培育具有广西特色的优质农产品出口体系，</a:t>
            </a:r>
            <a:r>
              <a:rPr lang="zh-CN" altLang="en-US" sz="1600" dirty="0" smtClean="0">
                <a:latin typeface="仿宋_GB2312" panose="02010609030101010101" charset="-122"/>
                <a:ea typeface="仿宋_GB2312" panose="02010609030101010101" charset="-122"/>
                <a:cs typeface="仿宋_GB2312" panose="02010609030101010101" charset="-122"/>
                <a:sym typeface="+mn-ea"/>
              </a:rPr>
              <a:t>重点拓展沃柑、沙田柚、火龙果、罗汉果、六堡茶等对日韩的注册生产场，强化产品质量标准认证；拓展西部陆海新通道北联体系，开通对日韩的农产品冷链运输专线。</a:t>
            </a:r>
            <a:endParaRPr lang="zh-CN" altLang="en-US" sz="1600" dirty="0" smtClean="0">
              <a:latin typeface="仿宋_GB2312" panose="02010609030101010101" charset="-122"/>
              <a:ea typeface="仿宋_GB2312" panose="02010609030101010101" charset="-122"/>
              <a:cs typeface="仿宋_GB2312" panose="02010609030101010101" charset="-122"/>
              <a:sym typeface="+mn-ea"/>
            </a:endParaRPr>
          </a:p>
          <a:p>
            <a:r>
              <a:rPr lang="zh-CN" altLang="en-US" sz="1600" dirty="0" smtClean="0">
                <a:latin typeface="仿宋_GB2312" panose="02010609030101010101" charset="-122"/>
                <a:ea typeface="仿宋_GB2312" panose="02010609030101010101" charset="-122"/>
                <a:cs typeface="仿宋_GB2312" panose="02010609030101010101" charset="-122"/>
                <a:sym typeface="+mn-ea"/>
              </a:rPr>
              <a:t> </a:t>
            </a:r>
            <a:r>
              <a:rPr lang="en-US" altLang="zh-CN" sz="1600" dirty="0" smtClean="0">
                <a:latin typeface="仿宋_GB2312" panose="02010609030101010101" charset="-122"/>
                <a:ea typeface="仿宋_GB2312" panose="02010609030101010101" charset="-122"/>
                <a:cs typeface="仿宋_GB2312" panose="02010609030101010101" charset="-122"/>
                <a:sym typeface="+mn-ea"/>
              </a:rPr>
              <a:t>   </a:t>
            </a:r>
            <a:r>
              <a:rPr lang="zh-CN" altLang="en-US" sz="1600" b="1" dirty="0" smtClean="0">
                <a:latin typeface="仿宋_GB2312" panose="02010609030101010101" charset="-122"/>
                <a:ea typeface="仿宋_GB2312" panose="02010609030101010101" charset="-122"/>
                <a:cs typeface="仿宋_GB2312" panose="02010609030101010101" charset="-122"/>
                <a:sym typeface="+mn-ea"/>
              </a:rPr>
              <a:t>创建国家进口贸易促进创新示范区，</a:t>
            </a:r>
            <a:r>
              <a:rPr lang="zh-CN" altLang="en-US" sz="1600" dirty="0" smtClean="0">
                <a:latin typeface="仿宋_GB2312" panose="02010609030101010101" charset="-122"/>
                <a:ea typeface="仿宋_GB2312" panose="02010609030101010101" charset="-122"/>
                <a:cs typeface="仿宋_GB2312" panose="02010609030101010101" charset="-122"/>
                <a:sym typeface="+mn-ea"/>
              </a:rPr>
              <a:t>扩展自RCEP成员国的进口，扩大自日韩的汽车零部件、集成电路、电子电器、机械设备和光学等先进装备和技术进口，自澳新的农产品及矿产品进口，有序提升自日韩澳新的美妆、日用品等高端消费品进口。</a:t>
            </a:r>
            <a:endParaRPr lang="zh-CN" altLang="en-US" sz="1600" dirty="0" smtClean="0">
              <a:latin typeface="仿宋_GB2312" panose="02010609030101010101" charset="-122"/>
              <a:ea typeface="仿宋_GB2312" panose="02010609030101010101" charset="-122"/>
              <a:cs typeface="仿宋_GB2312" panose="02010609030101010101" charset="-122"/>
              <a:sym typeface="+mn-ea"/>
            </a:endParaRPr>
          </a:p>
          <a:p>
            <a:r>
              <a:rPr lang="zh-CN" altLang="en-US" sz="1600" dirty="0" smtClean="0">
                <a:latin typeface="仿宋_GB2312" panose="02010609030101010101" charset="-122"/>
                <a:ea typeface="仿宋_GB2312" panose="02010609030101010101" charset="-122"/>
                <a:cs typeface="仿宋_GB2312" panose="02010609030101010101" charset="-122"/>
                <a:sym typeface="+mn-ea"/>
              </a:rPr>
              <a:t> </a:t>
            </a:r>
            <a:r>
              <a:rPr lang="en-US" altLang="zh-CN" sz="1600" dirty="0" smtClean="0">
                <a:latin typeface="仿宋_GB2312" panose="02010609030101010101" charset="-122"/>
                <a:ea typeface="仿宋_GB2312" panose="02010609030101010101" charset="-122"/>
                <a:cs typeface="仿宋_GB2312" panose="02010609030101010101" charset="-122"/>
                <a:sym typeface="+mn-ea"/>
              </a:rPr>
              <a:t>   </a:t>
            </a:r>
            <a:r>
              <a:rPr lang="zh-CN" altLang="en-US" sz="1600" b="1" dirty="0" smtClean="0">
                <a:latin typeface="仿宋_GB2312" panose="02010609030101010101" charset="-122"/>
                <a:ea typeface="仿宋_GB2312" panose="02010609030101010101" charset="-122"/>
                <a:cs typeface="仿宋_GB2312" panose="02010609030101010101" charset="-122"/>
                <a:sym typeface="+mn-ea"/>
              </a:rPr>
              <a:t>建设大宗商品交易基地，</a:t>
            </a:r>
            <a:r>
              <a:rPr lang="zh-CN" altLang="en-US" sz="1600" dirty="0" smtClean="0">
                <a:latin typeface="仿宋_GB2312" panose="02010609030101010101" charset="-122"/>
                <a:ea typeface="仿宋_GB2312" panose="02010609030101010101" charset="-122"/>
                <a:cs typeface="仿宋_GB2312" panose="02010609030101010101" charset="-122"/>
                <a:sym typeface="+mn-ea"/>
              </a:rPr>
              <a:t>设立能源、矿产、粮食、东盟特色产品等大宗商品期现联动交易平台，搭建铜矿、铁矿、煤炭等大宗商品进口供应链金融平台。</a:t>
            </a:r>
            <a:endParaRPr lang="zh-CN" altLang="en-US" sz="1600" dirty="0" smtClean="0">
              <a:latin typeface="仿宋_GB2312" panose="02010609030101010101" charset="-122"/>
              <a:ea typeface="仿宋_GB2312" panose="02010609030101010101" charset="-122"/>
              <a:cs typeface="仿宋_GB2312" panose="02010609030101010101" charset="-122"/>
              <a:sym typeface="+mn-ea"/>
            </a:endParaRPr>
          </a:p>
          <a:p>
            <a:r>
              <a:rPr lang="zh-CN" altLang="en-US" sz="1600" dirty="0" smtClean="0">
                <a:latin typeface="仿宋_GB2312" panose="02010609030101010101" charset="-122"/>
                <a:ea typeface="仿宋_GB2312" panose="02010609030101010101" charset="-122"/>
                <a:cs typeface="仿宋_GB2312" panose="02010609030101010101" charset="-122"/>
                <a:sym typeface="+mn-ea"/>
              </a:rPr>
              <a:t> </a:t>
            </a:r>
            <a:r>
              <a:rPr lang="en-US" altLang="zh-CN" sz="1600" dirty="0" smtClean="0">
                <a:latin typeface="仿宋_GB2312" panose="02010609030101010101" charset="-122"/>
                <a:ea typeface="仿宋_GB2312" panose="02010609030101010101" charset="-122"/>
                <a:cs typeface="仿宋_GB2312" panose="02010609030101010101" charset="-122"/>
                <a:sym typeface="+mn-ea"/>
              </a:rPr>
              <a:t>   </a:t>
            </a:r>
            <a:r>
              <a:rPr lang="zh-CN" altLang="en-US" sz="1600" b="1" dirty="0" smtClean="0">
                <a:latin typeface="仿宋_GB2312" panose="02010609030101010101" charset="-122"/>
                <a:ea typeface="仿宋_GB2312" panose="02010609030101010101" charset="-122"/>
                <a:cs typeface="仿宋_GB2312" panose="02010609030101010101" charset="-122"/>
                <a:sym typeface="+mn-ea"/>
              </a:rPr>
              <a:t>加大对日本、韩国和新加坡等RCEP成员国在汽车、信息技术、新材料等产业的</a:t>
            </a:r>
            <a:r>
              <a:rPr lang="zh-CN" altLang="en-US" sz="1600" b="1" dirty="0" smtClean="0">
                <a:latin typeface="仿宋_GB2312" panose="02010609030101010101" charset="-122"/>
                <a:ea typeface="仿宋_GB2312" panose="02010609030101010101" charset="-122"/>
                <a:cs typeface="仿宋_GB2312" panose="02010609030101010101" charset="-122"/>
                <a:sym typeface="+mn-ea"/>
              </a:rPr>
              <a:t>招商引资</a:t>
            </a:r>
            <a:r>
              <a:rPr lang="zh-CN" altLang="en-US" sz="1600" dirty="0" smtClean="0">
                <a:latin typeface="仿宋_GB2312" panose="02010609030101010101" charset="-122"/>
                <a:ea typeface="仿宋_GB2312" panose="02010609030101010101" charset="-122"/>
                <a:cs typeface="仿宋_GB2312" panose="02010609030101010101" charset="-122"/>
                <a:sym typeface="+mn-ea"/>
              </a:rPr>
              <a:t>，提升投资便利化水平。加强与日韩在第三方市场合作。</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2345" y="483870"/>
            <a:ext cx="8161655" cy="460375"/>
          </a:xfrm>
          <a:prstGeom prst="rect">
            <a:avLst/>
          </a:prstGeom>
          <a:noFill/>
        </p:spPr>
        <p:txBody>
          <a:bodyPr wrap="square" rtlCol="0">
            <a:spAutoFit/>
          </a:bodyPr>
          <a:lstStyle/>
          <a:p>
            <a:pPr algn="l">
              <a:buClrTx/>
              <a:buSzTx/>
              <a:buFontTx/>
            </a:pPr>
            <a:r>
              <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rPr>
              <a:t>（八）探索合作打造数字经济合作中心</a:t>
            </a:r>
            <a:endPar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206375" y="1292860"/>
            <a:ext cx="8686165" cy="2553335"/>
          </a:xfrm>
          <a:prstGeom prst="rect">
            <a:avLst/>
          </a:prstGeom>
          <a:noFill/>
        </p:spPr>
        <p:txBody>
          <a:bodyPr wrap="square" rtlCol="0">
            <a:spAutoFit/>
          </a:bodyPr>
          <a:p>
            <a:pPr marL="0" algn="l">
              <a:lnSpc>
                <a:spcPct val="100000"/>
              </a:lnSpc>
              <a:buClrTx/>
              <a:buSzTx/>
              <a:buFontTx/>
              <a:buNone/>
            </a:pPr>
            <a:r>
              <a:rPr lang="en-US" altLang="zh-CN" sz="1600" dirty="0" smtClean="0">
                <a:latin typeface="仿宋_GB2312" panose="02010609030101010101" charset="-122"/>
                <a:ea typeface="仿宋_GB2312" panose="02010609030101010101" charset="-122"/>
                <a:cs typeface="仿宋_GB2312" panose="02010609030101010101" charset="-122"/>
                <a:sym typeface="+mn-ea"/>
              </a:rPr>
              <a:t>    </a:t>
            </a:r>
            <a:r>
              <a:rPr lang="zh-CN" altLang="en-US" sz="1600" dirty="0" smtClean="0">
                <a:latin typeface="仿宋_GB2312" panose="02010609030101010101" charset="-122"/>
                <a:ea typeface="仿宋_GB2312" panose="02010609030101010101" charset="-122"/>
                <a:cs typeface="仿宋_GB2312" panose="02010609030101010101" charset="-122"/>
                <a:sym typeface="+mn-ea"/>
              </a:rPr>
              <a:t>以大数据为核心的数字化代表着未来，2020年11月第23次中国—东盟领导人会议发表了《中国—东盟关于建立数字经济合作伙伴关系的倡议》，双方同意抓住数字机遇，打造互信互利、包容、创新、共赢的数字经济合作伙伴关系。</a:t>
            </a:r>
            <a:endParaRPr lang="zh-CN" altLang="en-US" sz="1600" dirty="0" smtClean="0">
              <a:latin typeface="仿宋_GB2312" panose="02010609030101010101" charset="-122"/>
              <a:ea typeface="仿宋_GB2312" panose="02010609030101010101" charset="-122"/>
              <a:cs typeface="仿宋_GB2312" panose="02010609030101010101" charset="-122"/>
              <a:sym typeface="+mn-ea"/>
            </a:endParaRPr>
          </a:p>
          <a:p>
            <a:pPr marL="0" algn="l">
              <a:lnSpc>
                <a:spcPct val="100000"/>
              </a:lnSpc>
              <a:buClrTx/>
              <a:buSzTx/>
              <a:buFontTx/>
              <a:buNone/>
            </a:pPr>
            <a:r>
              <a:rPr lang="zh-CN" altLang="en-US" sz="1600" dirty="0" smtClean="0">
                <a:latin typeface="仿宋_GB2312" panose="02010609030101010101" charset="-122"/>
                <a:ea typeface="仿宋_GB2312" panose="02010609030101010101" charset="-122"/>
                <a:cs typeface="仿宋_GB2312" panose="02010609030101010101" charset="-122"/>
                <a:sym typeface="+mn-ea"/>
              </a:rPr>
              <a:t> </a:t>
            </a:r>
            <a:r>
              <a:rPr lang="en-US" altLang="zh-CN" sz="1600" dirty="0" smtClean="0">
                <a:latin typeface="仿宋_GB2312" panose="02010609030101010101" charset="-122"/>
                <a:ea typeface="仿宋_GB2312" panose="02010609030101010101" charset="-122"/>
                <a:cs typeface="仿宋_GB2312" panose="02010609030101010101" charset="-122"/>
                <a:sym typeface="+mn-ea"/>
              </a:rPr>
              <a:t>   </a:t>
            </a:r>
            <a:endParaRPr lang="en-US" altLang="zh-CN" sz="1600" dirty="0" smtClean="0">
              <a:latin typeface="仿宋_GB2312" panose="02010609030101010101" charset="-122"/>
              <a:ea typeface="仿宋_GB2312" panose="02010609030101010101" charset="-122"/>
              <a:cs typeface="仿宋_GB2312" panose="02010609030101010101" charset="-122"/>
              <a:sym typeface="+mn-ea"/>
            </a:endParaRPr>
          </a:p>
          <a:p>
            <a:pPr marL="0" algn="l">
              <a:lnSpc>
                <a:spcPct val="100000"/>
              </a:lnSpc>
              <a:buClrTx/>
              <a:buSzTx/>
              <a:buFontTx/>
              <a:buNone/>
            </a:pPr>
            <a:r>
              <a:rPr lang="en-US" altLang="zh-CN" sz="1600" dirty="0" smtClean="0">
                <a:latin typeface="仿宋_GB2312" panose="02010609030101010101" charset="-122"/>
                <a:ea typeface="仿宋_GB2312" panose="02010609030101010101" charset="-122"/>
                <a:cs typeface="仿宋_GB2312" panose="02010609030101010101" charset="-122"/>
                <a:sym typeface="+mn-ea"/>
              </a:rPr>
              <a:t>    </a:t>
            </a:r>
            <a:r>
              <a:rPr lang="zh-CN" altLang="en-US" sz="1600" dirty="0" smtClean="0">
                <a:latin typeface="仿宋_GB2312" panose="02010609030101010101" charset="-122"/>
                <a:ea typeface="仿宋_GB2312" panose="02010609030101010101" charset="-122"/>
                <a:cs typeface="仿宋_GB2312" panose="02010609030101010101" charset="-122"/>
                <a:sym typeface="+mn-ea"/>
              </a:rPr>
              <a:t>2021年10月第24次中国—东盟领导人会议上李克强总理倡议尽快完成制定《关于落实中国—东盟数字经济合作伙伴关系的行动计划（2021—2025）》，规划数字经济合作重点。</a:t>
            </a:r>
            <a:endParaRPr lang="zh-CN" altLang="en-US" sz="1600" dirty="0" smtClean="0">
              <a:latin typeface="仿宋_GB2312" panose="02010609030101010101" charset="-122"/>
              <a:ea typeface="仿宋_GB2312" panose="02010609030101010101" charset="-122"/>
              <a:cs typeface="仿宋_GB2312" panose="02010609030101010101" charset="-122"/>
              <a:sym typeface="+mn-ea"/>
            </a:endParaRPr>
          </a:p>
          <a:p>
            <a:pPr marL="0" algn="l">
              <a:lnSpc>
                <a:spcPct val="100000"/>
              </a:lnSpc>
              <a:buClrTx/>
              <a:buSzTx/>
              <a:buFontTx/>
              <a:buNone/>
            </a:pPr>
            <a:r>
              <a:rPr lang="zh-CN" altLang="en-US" sz="1600" dirty="0" smtClean="0">
                <a:latin typeface="仿宋_GB2312" panose="02010609030101010101" charset="-122"/>
                <a:ea typeface="仿宋_GB2312" panose="02010609030101010101" charset="-122"/>
                <a:cs typeface="仿宋_GB2312" panose="02010609030101010101" charset="-122"/>
                <a:sym typeface="+mn-ea"/>
              </a:rPr>
              <a:t> </a:t>
            </a:r>
            <a:r>
              <a:rPr lang="en-US" altLang="zh-CN" sz="1600" dirty="0" smtClean="0">
                <a:latin typeface="仿宋_GB2312" panose="02010609030101010101" charset="-122"/>
                <a:ea typeface="仿宋_GB2312" panose="02010609030101010101" charset="-122"/>
                <a:cs typeface="仿宋_GB2312" panose="02010609030101010101" charset="-122"/>
                <a:sym typeface="+mn-ea"/>
              </a:rPr>
              <a:t>   </a:t>
            </a:r>
            <a:endParaRPr lang="en-US" altLang="zh-CN" sz="1600" dirty="0" smtClean="0">
              <a:latin typeface="仿宋_GB2312" panose="02010609030101010101" charset="-122"/>
              <a:ea typeface="仿宋_GB2312" panose="02010609030101010101" charset="-122"/>
              <a:cs typeface="仿宋_GB2312" panose="02010609030101010101" charset="-122"/>
              <a:sym typeface="+mn-ea"/>
            </a:endParaRPr>
          </a:p>
          <a:p>
            <a:pPr marL="0" algn="l">
              <a:lnSpc>
                <a:spcPct val="100000"/>
              </a:lnSpc>
              <a:buClrTx/>
              <a:buSzTx/>
              <a:buFontTx/>
              <a:buNone/>
            </a:pPr>
            <a:r>
              <a:rPr lang="en-US" altLang="zh-CN" sz="1600" dirty="0" smtClean="0">
                <a:latin typeface="仿宋_GB2312" panose="02010609030101010101" charset="-122"/>
                <a:ea typeface="仿宋_GB2312" panose="02010609030101010101" charset="-122"/>
                <a:cs typeface="仿宋_GB2312" panose="02010609030101010101" charset="-122"/>
                <a:sym typeface="+mn-ea"/>
              </a:rPr>
              <a:t>    </a:t>
            </a:r>
            <a:r>
              <a:rPr lang="zh-CN" altLang="en-US" sz="1600" dirty="0" smtClean="0">
                <a:latin typeface="仿宋_GB2312" panose="02010609030101010101" charset="-122"/>
                <a:ea typeface="仿宋_GB2312" panose="02010609030101010101" charset="-122"/>
                <a:cs typeface="仿宋_GB2312" panose="02010609030101010101" charset="-122"/>
                <a:sym typeface="+mn-ea"/>
              </a:rPr>
              <a:t>抢抓上述合作机遇及我国正式申请加入DEPA合作机遇，推动广西与RCEP成员国共同打造数字经济合作中心，加强在数字技术防疫抗疫、数字基础设施、智慧城市、产业数字化转型、数字产业化等领域合作，举办RCEP电商峰会，打造“数字丝绸之路”。</a:t>
            </a:r>
            <a:endParaRPr lang="zh-CN" altLang="en-US" sz="1600" dirty="0" smtClean="0">
              <a:latin typeface="仿宋_GB2312" panose="02010609030101010101" charset="-122"/>
              <a:ea typeface="仿宋_GB2312" panose="02010609030101010101" charset="-122"/>
              <a:cs typeface="仿宋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40335"/>
            <a:ext cx="8286750" cy="922655"/>
          </a:xfrm>
        </p:spPr>
        <p:txBody>
          <a:bodyPr>
            <a:normAutofit fontScale="90000"/>
          </a:bodyPr>
          <a:lstStyle/>
          <a:p>
            <a:br>
              <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rPr>
            </a:br>
            <a:r>
              <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rPr>
              <a:t>RCEP背景情况</a:t>
            </a:r>
            <a:endPar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endParaRPr>
          </a:p>
        </p:txBody>
      </p:sp>
      <p:sp>
        <p:nvSpPr>
          <p:cNvPr id="4" name="任意多边形 3"/>
          <p:cNvSpPr/>
          <p:nvPr/>
        </p:nvSpPr>
        <p:spPr>
          <a:xfrm>
            <a:off x="395605" y="1275715"/>
            <a:ext cx="5478145" cy="3240405"/>
          </a:xfrm>
          <a:custGeom>
            <a:avLst/>
            <a:gdLst>
              <a:gd name="connsiteX0" fmla="*/ 0 w 5616624"/>
              <a:gd name="connsiteY0" fmla="*/ 0 h 652203"/>
              <a:gd name="connsiteX1" fmla="*/ 5616624 w 5616624"/>
              <a:gd name="connsiteY1" fmla="*/ 0 h 652203"/>
              <a:gd name="connsiteX2" fmla="*/ 5616624 w 5616624"/>
              <a:gd name="connsiteY2" fmla="*/ 652203 h 652203"/>
              <a:gd name="connsiteX3" fmla="*/ 0 w 5616624"/>
              <a:gd name="connsiteY3" fmla="*/ 652203 h 652203"/>
              <a:gd name="connsiteX4" fmla="*/ 0 w 5616624"/>
              <a:gd name="connsiteY4" fmla="*/ 0 h 65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6624" h="652203">
                <a:moveTo>
                  <a:pt x="0" y="0"/>
                </a:moveTo>
                <a:lnTo>
                  <a:pt x="5616624" y="0"/>
                </a:lnTo>
                <a:lnTo>
                  <a:pt x="5616624" y="652203"/>
                </a:lnTo>
                <a:lnTo>
                  <a:pt x="0" y="652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1" indent="0" defTabSz="1466850">
              <a:lnSpc>
                <a:spcPct val="120000"/>
              </a:lnSpc>
              <a:spcBef>
                <a:spcPts val="0"/>
              </a:spcBef>
              <a:spcAft>
                <a:spcPts val="15"/>
              </a:spcAft>
              <a:buFontTx/>
              <a:buNone/>
            </a:pPr>
            <a:r>
              <a:rPr lang="en-US" altLang="zh-CN" sz="1600" dirty="0" smtClean="0">
                <a:solidFill>
                  <a:schemeClr val="tx1"/>
                </a:solidFill>
                <a:latin typeface="仿宋_GB2312" panose="02010609030101010101" charset="-122"/>
                <a:ea typeface="仿宋_GB2312" panose="02010609030101010101" charset="-122"/>
                <a:cs typeface="仿宋_GB2312" panose="02010609030101010101" charset="-122"/>
              </a:rPr>
              <a:t>    广西深入贯彻落实习近平总书记视察广西时的重要讲话和重要指示精神以及李克强总理考察广西时的指示要求，积极研究部署高质量对接实施RCEP，加快推进在更大范围、更高层次上开放发展，积极服务和融入以国内大循环为主体、国内国际双循环相互促进的新发展格局。</a:t>
            </a:r>
            <a:endParaRPr lang="en-US" altLang="zh-CN" sz="1600" dirty="0" smtClean="0">
              <a:solidFill>
                <a:schemeClr val="tx1"/>
              </a:solidFill>
              <a:latin typeface="仿宋_GB2312" panose="02010609030101010101" charset="-122"/>
              <a:ea typeface="仿宋_GB2312" panose="02010609030101010101" charset="-122"/>
              <a:cs typeface="仿宋_GB2312" panose="02010609030101010101" charset="-122"/>
            </a:endParaRPr>
          </a:p>
          <a:p>
            <a:pPr marL="0" lvl="1" indent="0" defTabSz="1466850">
              <a:lnSpc>
                <a:spcPct val="120000"/>
              </a:lnSpc>
              <a:spcBef>
                <a:spcPts val="0"/>
              </a:spcBef>
              <a:spcAft>
                <a:spcPts val="15"/>
              </a:spcAft>
              <a:buFontTx/>
              <a:buNone/>
            </a:pPr>
            <a:endParaRPr lang="en-US" altLang="zh-CN" sz="1600" dirty="0" smtClean="0">
              <a:solidFill>
                <a:schemeClr val="tx1"/>
              </a:solidFill>
              <a:latin typeface="仿宋_GB2312" panose="02010609030101010101" charset="-122"/>
              <a:ea typeface="仿宋_GB2312" panose="02010609030101010101" charset="-122"/>
              <a:cs typeface="仿宋_GB2312" panose="02010609030101010101" charset="-122"/>
            </a:endParaRPr>
          </a:p>
          <a:p>
            <a:pPr marL="0" lvl="1" indent="0" defTabSz="1466850">
              <a:lnSpc>
                <a:spcPct val="120000"/>
              </a:lnSpc>
              <a:spcBef>
                <a:spcPts val="0"/>
              </a:spcBef>
              <a:spcAft>
                <a:spcPts val="15"/>
              </a:spcAft>
              <a:buFontTx/>
              <a:buNone/>
            </a:pPr>
            <a:r>
              <a:rPr lang="en-US" altLang="zh-CN" sz="1600" dirty="0" smtClean="0">
                <a:solidFill>
                  <a:schemeClr val="tx1"/>
                </a:solidFill>
                <a:latin typeface="仿宋_GB2312" panose="02010609030101010101" charset="-122"/>
                <a:ea typeface="仿宋_GB2312" panose="02010609030101010101" charset="-122"/>
                <a:cs typeface="仿宋_GB2312" panose="02010609030101010101" charset="-122"/>
              </a:rPr>
              <a:t>    可以说，当前和今后一段时间，高质量对接实施RCEP是广西开放领域最重要的工作之一。广西以高质量实施RCEP为目标，推动与东盟、与RCEP</a:t>
            </a:r>
            <a:r>
              <a:rPr lang="zh-CN" altLang="en-US" sz="1600" dirty="0" smtClean="0">
                <a:solidFill>
                  <a:schemeClr val="tx1"/>
                </a:solidFill>
                <a:latin typeface="仿宋_GB2312" panose="02010609030101010101" charset="-122"/>
                <a:ea typeface="仿宋_GB2312" panose="02010609030101010101" charset="-122"/>
                <a:cs typeface="仿宋_GB2312" panose="02010609030101010101" charset="-122"/>
              </a:rPr>
              <a:t>成员</a:t>
            </a:r>
            <a:r>
              <a:rPr lang="en-US" altLang="zh-CN" sz="1600" dirty="0" smtClean="0">
                <a:solidFill>
                  <a:schemeClr val="tx1"/>
                </a:solidFill>
                <a:latin typeface="仿宋_GB2312" panose="02010609030101010101" charset="-122"/>
                <a:ea typeface="仿宋_GB2312" panose="02010609030101010101" charset="-122"/>
                <a:cs typeface="仿宋_GB2312" panose="02010609030101010101" charset="-122"/>
              </a:rPr>
              <a:t>合作走深走实，积极服务建设更为紧密的命运共同体，积极服务亚太区域经济一体化发展。</a:t>
            </a:r>
            <a:endParaRPr lang="en-US" altLang="zh-CN" sz="1600" dirty="0" smtClean="0">
              <a:solidFill>
                <a:schemeClr val="tx1"/>
              </a:solidFill>
              <a:latin typeface="仿宋_GB2312" panose="02010609030101010101" charset="-122"/>
              <a:ea typeface="仿宋_GB2312" panose="02010609030101010101" charset="-122"/>
              <a:cs typeface="仿宋_GB2312" panose="02010609030101010101" charset="-122"/>
            </a:endParaRPr>
          </a:p>
        </p:txBody>
      </p:sp>
      <p:pic>
        <p:nvPicPr>
          <p:cNvPr id="3" name="图片 2" descr="14991642336109_.pic"/>
          <p:cNvPicPr>
            <a:picLocks noChangeAspect="1"/>
          </p:cNvPicPr>
          <p:nvPr/>
        </p:nvPicPr>
        <p:blipFill>
          <a:blip r:embed="rId1"/>
          <a:stretch>
            <a:fillRect/>
          </a:stretch>
        </p:blipFill>
        <p:spPr>
          <a:xfrm>
            <a:off x="6012180" y="1419860"/>
            <a:ext cx="2932430" cy="1952625"/>
          </a:xfrm>
          <a:prstGeom prst="rect">
            <a:avLst/>
          </a:prstGeom>
        </p:spPr>
      </p:pic>
      <p:sp>
        <p:nvSpPr>
          <p:cNvPr id="7" name="文本框 6"/>
          <p:cNvSpPr txBox="1"/>
          <p:nvPr/>
        </p:nvSpPr>
        <p:spPr>
          <a:xfrm>
            <a:off x="6011545" y="3435985"/>
            <a:ext cx="2933700" cy="229870"/>
          </a:xfrm>
          <a:prstGeom prst="rect">
            <a:avLst/>
          </a:prstGeom>
          <a:noFill/>
        </p:spPr>
        <p:txBody>
          <a:bodyPr wrap="square" rtlCol="0">
            <a:spAutoFit/>
          </a:bodyPr>
          <a:p>
            <a:pPr algn="ctr"/>
            <a:r>
              <a:rPr lang="en-US" altLang="zh-CN" sz="900">
                <a:latin typeface="仿宋_GB2312" panose="02010609030101010101" charset="-122"/>
                <a:ea typeface="仿宋_GB2312" panose="02010609030101010101" charset="-122"/>
                <a:cs typeface="仿宋_GB2312" panose="02010609030101010101" charset="-122"/>
              </a:rPr>
              <a:t>2021年9月，</a:t>
            </a:r>
            <a:r>
              <a:rPr lang="en-US" altLang="zh-CN" sz="900">
                <a:latin typeface="仿宋_GB2312" panose="02010609030101010101" charset="-122"/>
                <a:ea typeface="仿宋_GB2312" panose="02010609030101010101" charset="-122"/>
                <a:cs typeface="仿宋_GB2312" panose="02010609030101010101" charset="-122"/>
                <a:sym typeface="+mn-ea"/>
              </a:rPr>
              <a:t>李克强总理考察广西</a:t>
            </a:r>
            <a:endParaRPr lang="en-US" altLang="zh-CN" sz="900">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p:timing>
    <p:tnLst>
      <p:par>
        <p:cTn id="1" dur="indefinite" restart="never" nodeType="tmRoot"/>
      </p:par>
    </p:tnLst>
    <p:bldLst>
      <p:bldP spid="4"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2345" y="483235"/>
            <a:ext cx="9897745" cy="460375"/>
          </a:xfrm>
          <a:prstGeom prst="rect">
            <a:avLst/>
          </a:prstGeom>
          <a:noFill/>
        </p:spPr>
        <p:txBody>
          <a:bodyPr wrap="square" rtlCol="0">
            <a:spAutoFit/>
          </a:bodyPr>
          <a:lstStyle/>
          <a:p>
            <a:pPr algn="l"/>
            <a:r>
              <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rPr>
              <a:t>（九）持续做好RCEP规则宣传培训</a:t>
            </a:r>
            <a:r>
              <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rPr>
              <a:t>工作</a:t>
            </a:r>
            <a:endParaRPr lang="zh-CN" altLang="en-US" sz="24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endParaRPr>
          </a:p>
        </p:txBody>
      </p:sp>
      <p:sp>
        <p:nvSpPr>
          <p:cNvPr id="17" name="矩形 26"/>
          <p:cNvSpPr>
            <a:spLocks noChangeArrowheads="1"/>
          </p:cNvSpPr>
          <p:nvPr/>
        </p:nvSpPr>
        <p:spPr bwMode="auto">
          <a:xfrm>
            <a:off x="749300" y="1347470"/>
            <a:ext cx="7729220" cy="829945"/>
          </a:xfrm>
          <a:prstGeom prst="rect">
            <a:avLst/>
          </a:prstGeom>
          <a:solidFill>
            <a:schemeClr val="bg1">
              <a:lumMod val="75000"/>
            </a:schemeClr>
          </a:solidFill>
          <a:ln>
            <a:noFill/>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just">
              <a:lnSpc>
                <a:spcPct val="100000"/>
              </a:lnSpc>
              <a:buClrTx/>
              <a:buSzTx/>
              <a:buFontTx/>
            </a:pPr>
            <a:r>
              <a:rPr sz="1600" b="1">
                <a:solidFill>
                  <a:schemeClr val="tx1"/>
                </a:solidFill>
                <a:latin typeface="仿宋_GB2312" panose="02010609030101010101" charset="-122"/>
                <a:ea typeface="仿宋_GB2312" panose="02010609030101010101" charset="-122"/>
              </a:rPr>
              <a:t> </a:t>
            </a:r>
            <a:r>
              <a:rPr lang="en-US" sz="1600" b="1">
                <a:solidFill>
                  <a:schemeClr val="tx1"/>
                </a:solidFill>
                <a:latin typeface="仿宋_GB2312" panose="02010609030101010101" charset="-122"/>
                <a:ea typeface="仿宋_GB2312" panose="02010609030101010101" charset="-122"/>
              </a:rPr>
              <a:t>   </a:t>
            </a:r>
            <a:r>
              <a:rPr sz="1600" b="1">
                <a:solidFill>
                  <a:schemeClr val="tx1"/>
                </a:solidFill>
                <a:latin typeface="仿宋_GB2312" panose="02010609030101010101" charset="-122"/>
                <a:ea typeface="仿宋_GB2312" panose="02010609030101010101" charset="-122"/>
              </a:rPr>
              <a:t>针对企业核心关注和规则实际操作，大力开展宣传培训，帮助企业吃透、用好协定中的优惠政策和便利化规则，持续提升企业参与国际合作和竞争的能力，进一步提升扩大广西与东盟、与RCEP国家经贸规模在全国的占比。</a:t>
            </a:r>
            <a:endParaRPr sz="1600" b="1">
              <a:solidFill>
                <a:schemeClr val="tx1"/>
              </a:solidFill>
              <a:latin typeface="仿宋_GB2312" panose="02010609030101010101" charset="-122"/>
              <a:ea typeface="仿宋_GB2312" panose="02010609030101010101" charset="-122"/>
            </a:endParaRPr>
          </a:p>
        </p:txBody>
      </p:sp>
      <p:sp>
        <p:nvSpPr>
          <p:cNvPr id="11" name="直接连接符 10"/>
          <p:cNvSpPr/>
          <p:nvPr/>
        </p:nvSpPr>
        <p:spPr>
          <a:xfrm>
            <a:off x="755650" y="2355850"/>
            <a:ext cx="7723505" cy="0"/>
          </a:xfrm>
          <a:prstGeom prst="line">
            <a:avLst/>
          </a:prstGeom>
          <a:ln>
            <a:solidFill>
              <a:srgbClr val="7ABC32"/>
            </a:solidFill>
            <a:prstDash val="sysDot"/>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pic>
        <p:nvPicPr>
          <p:cNvPr id="7" name="图片 6" descr="17bf8c51ff5bb9043c6298e257f7057"/>
          <p:cNvPicPr>
            <a:picLocks noChangeAspect="1"/>
          </p:cNvPicPr>
          <p:nvPr/>
        </p:nvPicPr>
        <p:blipFill>
          <a:blip r:embed="rId1"/>
          <a:stretch>
            <a:fillRect/>
          </a:stretch>
        </p:blipFill>
        <p:spPr>
          <a:xfrm>
            <a:off x="4716780" y="2499360"/>
            <a:ext cx="3593465" cy="2395220"/>
          </a:xfrm>
          <a:prstGeom prst="rect">
            <a:avLst/>
          </a:prstGeom>
        </p:spPr>
      </p:pic>
      <p:pic>
        <p:nvPicPr>
          <p:cNvPr id="8" name="图片 7" descr="859f11dc5cc31afea29c91c32fef5e4"/>
          <p:cNvPicPr>
            <a:picLocks noChangeAspect="1"/>
          </p:cNvPicPr>
          <p:nvPr/>
        </p:nvPicPr>
        <p:blipFill>
          <a:blip r:embed="rId2"/>
          <a:stretch>
            <a:fillRect/>
          </a:stretch>
        </p:blipFill>
        <p:spPr>
          <a:xfrm>
            <a:off x="899795" y="2499360"/>
            <a:ext cx="3596005" cy="2394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15820" y="1851670"/>
            <a:ext cx="3041015" cy="583565"/>
          </a:xfrm>
          <a:prstGeom prst="rect">
            <a:avLst/>
          </a:prstGeom>
        </p:spPr>
        <p:txBody>
          <a:bodyPr wrap="none">
            <a:spAutoFit/>
          </a:bodyPr>
          <a:lstStyle/>
          <a:p>
            <a:pPr algn="ctr"/>
            <a:r>
              <a:rPr lang="zh-CN" altLang="en-US" sz="3200" b="1" dirty="0" smtClean="0">
                <a:solidFill>
                  <a:schemeClr val="bg1"/>
                </a:solidFill>
                <a:effectLst/>
                <a:latin typeface="方正小标宋简体" panose="03000509000000000000" charset="-122"/>
                <a:ea typeface="方正小标宋简体" panose="03000509000000000000" charset="-122"/>
              </a:rPr>
              <a:t>感谢您的聆听！</a:t>
            </a:r>
            <a:endParaRPr lang="zh-CN" altLang="en-US" sz="3200" b="1" dirty="0" smtClean="0">
              <a:solidFill>
                <a:schemeClr val="bg1"/>
              </a:solidFill>
              <a:effectLst/>
              <a:latin typeface="方正小标宋简体" panose="03000509000000000000" charset="-122"/>
              <a:ea typeface="方正小标宋简体" panose="03000509000000000000" charset="-122"/>
            </a:endParaRPr>
          </a:p>
        </p:txBody>
      </p:sp>
      <p:grpSp>
        <p:nvGrpSpPr>
          <p:cNvPr id="2" name="组合 1"/>
          <p:cNvGrpSpPr/>
          <p:nvPr/>
        </p:nvGrpSpPr>
        <p:grpSpPr>
          <a:xfrm>
            <a:off x="5411959" y="3028088"/>
            <a:ext cx="709508" cy="799283"/>
            <a:chOff x="5411959" y="3028088"/>
            <a:chExt cx="709508" cy="799283"/>
          </a:xfrm>
        </p:grpSpPr>
        <p:sp>
          <p:nvSpPr>
            <p:cNvPr id="15" name="TextBox 14"/>
            <p:cNvSpPr txBox="1"/>
            <p:nvPr/>
          </p:nvSpPr>
          <p:spPr>
            <a:xfrm>
              <a:off x="5411959" y="3028088"/>
              <a:ext cx="309880" cy="583565"/>
            </a:xfrm>
            <a:prstGeom prst="rect">
              <a:avLst/>
            </a:prstGeom>
            <a:noFill/>
          </p:spPr>
          <p:txBody>
            <a:bodyPr wrap="none" rtlCol="0">
              <a:spAutoFit/>
            </a:bodyPr>
            <a:lstStyle/>
            <a:p>
              <a:endParaRPr lang="zh-CN" altLang="en-US" sz="3200" dirty="0">
                <a:solidFill>
                  <a:schemeClr val="tx1">
                    <a:lumMod val="50000"/>
                    <a:lumOff val="50000"/>
                  </a:schemeClr>
                </a:solidFill>
                <a:latin typeface="迷你简雪君" panose="02010604000101010101" pitchFamily="2" charset="-122"/>
                <a:ea typeface="迷你简雪君" panose="02010604000101010101" pitchFamily="2" charset="-122"/>
              </a:endParaRPr>
            </a:p>
          </p:txBody>
        </p:sp>
        <p:sp>
          <p:nvSpPr>
            <p:cNvPr id="5" name="TextBox 4"/>
            <p:cNvSpPr txBox="1"/>
            <p:nvPr/>
          </p:nvSpPr>
          <p:spPr>
            <a:xfrm>
              <a:off x="5811587" y="3459071"/>
              <a:ext cx="309880" cy="368300"/>
            </a:xfrm>
            <a:prstGeom prst="rect">
              <a:avLst/>
            </a:prstGeom>
            <a:noFill/>
          </p:spPr>
          <p:txBody>
            <a:bodyPr wrap="none" rtlCol="0">
              <a:spAutoFit/>
            </a:bodyPr>
            <a:lstStyle>
              <a:defPPr>
                <a:defRPr lang="zh-CN"/>
              </a:defPPr>
              <a:lvl1pPr>
                <a:defRPr spc="390">
                  <a:solidFill>
                    <a:schemeClr val="bg1">
                      <a:lumMod val="50000"/>
                    </a:schemeClr>
                  </a:solidFill>
                </a:defRPr>
              </a:lvl1pPr>
            </a:lstStyle>
            <a:p>
              <a:endParaRPr lang="zh-CN" altLang="en-US" dirty="0"/>
            </a:p>
          </p:txBody>
        </p:sp>
      </p:gr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2022475" y="3512820"/>
            <a:ext cx="6665595" cy="573405"/>
          </a:xfrm>
          <a:custGeom>
            <a:avLst/>
            <a:gdLst>
              <a:gd name="connsiteX0" fmla="*/ 0 w 5447540"/>
              <a:gd name="connsiteY0" fmla="*/ 0 h 463995"/>
              <a:gd name="connsiteX1" fmla="*/ 5447540 w 5447540"/>
              <a:gd name="connsiteY1" fmla="*/ 0 h 463995"/>
              <a:gd name="connsiteX2" fmla="*/ 5447540 w 5447540"/>
              <a:gd name="connsiteY2" fmla="*/ 463995 h 463995"/>
              <a:gd name="connsiteX3" fmla="*/ 0 w 5447540"/>
              <a:gd name="connsiteY3" fmla="*/ 463995 h 463995"/>
              <a:gd name="connsiteX4" fmla="*/ 0 w 5447540"/>
              <a:gd name="connsiteY4" fmla="*/ 0 h 46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7540" h="463995">
                <a:moveTo>
                  <a:pt x="0" y="0"/>
                </a:moveTo>
                <a:lnTo>
                  <a:pt x="5447540" y="0"/>
                </a:lnTo>
                <a:lnTo>
                  <a:pt x="5447540" y="463995"/>
                </a:lnTo>
                <a:lnTo>
                  <a:pt x="0" y="463995"/>
                </a:lnTo>
                <a:lnTo>
                  <a:pt x="0" y="0"/>
                </a:lnTo>
                <a:close/>
              </a:path>
            </a:pathLst>
          </a:custGeom>
          <a:solidFill>
            <a:srgbClr val="7ABC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297" tIns="45720" rIns="45720" bIns="45720" numCol="1" spcCol="1270" anchor="ctr" anchorCtr="0">
            <a:noAutofit/>
          </a:bodyPr>
          <a:p>
            <a:pPr lvl="0" algn="l" defTabSz="8001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广西将敢于求新、勇于求变、善于求质，全力推动对接实施RCEP取得突破性进展</a:t>
            </a:r>
            <a:endParaRPr lang="zh-CN" altLang="en-US" sz="1600" kern="1200" dirty="0" smtClean="0">
              <a:latin typeface="微软雅黑" panose="020B0503020204020204" pitchFamily="34" charset="-122"/>
              <a:ea typeface="微软雅黑" panose="020B0503020204020204" pitchFamily="34" charset="-122"/>
            </a:endParaRPr>
          </a:p>
        </p:txBody>
      </p:sp>
      <p:sp>
        <p:nvSpPr>
          <p:cNvPr id="3" name="TextBox 2"/>
          <p:cNvSpPr txBox="1"/>
          <p:nvPr/>
        </p:nvSpPr>
        <p:spPr>
          <a:xfrm>
            <a:off x="1259632" y="413251"/>
            <a:ext cx="1390124" cy="646331"/>
          </a:xfrm>
          <a:prstGeom prst="rect">
            <a:avLst/>
          </a:prstGeom>
          <a:noFill/>
        </p:spPr>
        <p:txBody>
          <a:bodyPr wrap="none" rtlCol="0">
            <a:spAutoFit/>
          </a:bodyPr>
          <a:lstStyle/>
          <a:p>
            <a:r>
              <a:rPr lang="zh-CN" altLang="en-US" sz="3600" dirty="0" smtClean="0">
                <a:solidFill>
                  <a:schemeClr val="bg1"/>
                </a:solidFill>
                <a:effectLst>
                  <a:outerShdw blurRad="60007" dist="310007" dir="7680000" sy="30000" kx="1300200" algn="ctr" rotWithShape="0">
                    <a:prstClr val="black">
                      <a:alpha val="32000"/>
                    </a:prstClr>
                  </a:outerShdw>
                </a:effectLst>
                <a:latin typeface="迷你简粗倩" panose="03000509000000000000" pitchFamily="65" charset="-122"/>
                <a:ea typeface="迷你简粗倩" panose="03000509000000000000" pitchFamily="65" charset="-122"/>
              </a:rPr>
              <a:t>目  录</a:t>
            </a:r>
            <a:endParaRPr lang="zh-CN" altLang="en-US" sz="3600" dirty="0">
              <a:solidFill>
                <a:schemeClr val="bg1"/>
              </a:solidFill>
              <a:effectLst>
                <a:outerShdw blurRad="60007" dist="310007" dir="7680000" sy="30000" kx="1300200" algn="ctr" rotWithShape="0">
                  <a:prstClr val="black">
                    <a:alpha val="32000"/>
                  </a:prstClr>
                </a:outerShdw>
              </a:effectLst>
              <a:latin typeface="迷你简粗倩" panose="03000509000000000000" pitchFamily="65" charset="-122"/>
              <a:ea typeface="迷你简粗倩" panose="03000509000000000000" pitchFamily="65" charset="-122"/>
            </a:endParaRPr>
          </a:p>
        </p:txBody>
      </p:sp>
      <p:sp>
        <p:nvSpPr>
          <p:cNvPr id="9" name="空心弧 8"/>
          <p:cNvSpPr/>
          <p:nvPr/>
        </p:nvSpPr>
        <p:spPr>
          <a:xfrm>
            <a:off x="-1666654" y="413619"/>
            <a:ext cx="4064428" cy="4064428"/>
          </a:xfrm>
          <a:prstGeom prst="blockArc">
            <a:avLst>
              <a:gd name="adj1" fmla="val 18900000"/>
              <a:gd name="adj2" fmla="val 2700000"/>
              <a:gd name="adj3" fmla="val 531"/>
            </a:avLst>
          </a:prstGeom>
          <a:solidFill>
            <a:srgbClr val="7ABC32"/>
          </a:solidFill>
          <a:ln>
            <a:solidFill>
              <a:srgbClr val="7ABC3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任意多边形 9"/>
          <p:cNvSpPr/>
          <p:nvPr/>
        </p:nvSpPr>
        <p:spPr>
          <a:xfrm>
            <a:off x="2107565" y="1455420"/>
            <a:ext cx="6579870" cy="574675"/>
          </a:xfrm>
          <a:custGeom>
            <a:avLst/>
            <a:gdLst>
              <a:gd name="connsiteX0" fmla="*/ 0 w 5713559"/>
              <a:gd name="connsiteY0" fmla="*/ 0 h 463995"/>
              <a:gd name="connsiteX1" fmla="*/ 5713559 w 5713559"/>
              <a:gd name="connsiteY1" fmla="*/ 0 h 463995"/>
              <a:gd name="connsiteX2" fmla="*/ 5713559 w 5713559"/>
              <a:gd name="connsiteY2" fmla="*/ 463995 h 463995"/>
              <a:gd name="connsiteX3" fmla="*/ 0 w 5713559"/>
              <a:gd name="connsiteY3" fmla="*/ 463995 h 463995"/>
              <a:gd name="connsiteX4" fmla="*/ 0 w 5713559"/>
              <a:gd name="connsiteY4" fmla="*/ 0 h 46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3559" h="463995">
                <a:moveTo>
                  <a:pt x="0" y="0"/>
                </a:moveTo>
                <a:lnTo>
                  <a:pt x="5713559" y="0"/>
                </a:lnTo>
                <a:lnTo>
                  <a:pt x="5713559" y="463995"/>
                </a:lnTo>
                <a:lnTo>
                  <a:pt x="0" y="463995"/>
                </a:lnTo>
                <a:lnTo>
                  <a:pt x="0" y="0"/>
                </a:lnTo>
                <a:close/>
              </a:path>
            </a:pathLst>
          </a:custGeom>
          <a:solidFill>
            <a:srgbClr val="7ABC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297" tIns="45720" rIns="45720" bIns="45720" numCol="1" spcCol="1270" anchor="ctr" anchorCtr="0">
            <a:noAutofit/>
          </a:bodyPr>
          <a:lstStyle/>
          <a:p>
            <a:pPr lvl="0" algn="l" defTabSz="8001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广西毗邻东盟，与东盟经贸合作密切，高质量对接实施RCEP具备先天优势和良好基础 </a:t>
            </a:r>
            <a:endParaRPr lang="zh-CN" altLang="en-US" sz="1600" kern="1200" dirty="0" smtClean="0">
              <a:latin typeface="微软雅黑" panose="020B0503020204020204" pitchFamily="34" charset="-122"/>
              <a:ea typeface="微软雅黑" panose="020B0503020204020204" pitchFamily="34" charset="-122"/>
            </a:endParaRPr>
          </a:p>
        </p:txBody>
      </p:sp>
      <p:sp>
        <p:nvSpPr>
          <p:cNvPr id="12" name="任意多边形 11"/>
          <p:cNvSpPr/>
          <p:nvPr/>
        </p:nvSpPr>
        <p:spPr>
          <a:xfrm>
            <a:off x="2373630" y="2203450"/>
            <a:ext cx="6321425" cy="464185"/>
          </a:xfrm>
          <a:custGeom>
            <a:avLst/>
            <a:gdLst>
              <a:gd name="connsiteX0" fmla="*/ 0 w 5447540"/>
              <a:gd name="connsiteY0" fmla="*/ 0 h 463995"/>
              <a:gd name="connsiteX1" fmla="*/ 5447540 w 5447540"/>
              <a:gd name="connsiteY1" fmla="*/ 0 h 463995"/>
              <a:gd name="connsiteX2" fmla="*/ 5447540 w 5447540"/>
              <a:gd name="connsiteY2" fmla="*/ 463995 h 463995"/>
              <a:gd name="connsiteX3" fmla="*/ 0 w 5447540"/>
              <a:gd name="connsiteY3" fmla="*/ 463995 h 463995"/>
              <a:gd name="connsiteX4" fmla="*/ 0 w 5447540"/>
              <a:gd name="connsiteY4" fmla="*/ 0 h 46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7540" h="463995">
                <a:moveTo>
                  <a:pt x="0" y="0"/>
                </a:moveTo>
                <a:lnTo>
                  <a:pt x="5447540" y="0"/>
                </a:lnTo>
                <a:lnTo>
                  <a:pt x="5447540" y="463995"/>
                </a:lnTo>
                <a:lnTo>
                  <a:pt x="0" y="463995"/>
                </a:lnTo>
                <a:lnTo>
                  <a:pt x="0" y="0"/>
                </a:lnTo>
                <a:close/>
              </a:path>
            </a:pathLst>
          </a:custGeom>
          <a:solidFill>
            <a:srgbClr val="7ABC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297" tIns="45720" rIns="45720" bIns="45720" numCol="1" spcCol="1270" anchor="ctr" anchorCtr="0">
            <a:noAutofit/>
          </a:bodyPr>
          <a:lstStyle/>
          <a:p>
            <a:pPr lvl="0" algn="l" defTabSz="8001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RCEP给广西带来的重大利好</a:t>
            </a:r>
            <a:endParaRPr lang="zh-CN" altLang="en-US" sz="1600" kern="1200" dirty="0" smtClean="0">
              <a:latin typeface="微软雅黑" panose="020B0503020204020204" pitchFamily="34" charset="-122"/>
              <a:ea typeface="微软雅黑" panose="020B0503020204020204" pitchFamily="34" charset="-122"/>
            </a:endParaRPr>
          </a:p>
        </p:txBody>
      </p:sp>
      <p:sp>
        <p:nvSpPr>
          <p:cNvPr id="14" name="任意多边形 13"/>
          <p:cNvSpPr/>
          <p:nvPr/>
        </p:nvSpPr>
        <p:spPr>
          <a:xfrm>
            <a:off x="2373630" y="2899410"/>
            <a:ext cx="6321425" cy="464185"/>
          </a:xfrm>
          <a:custGeom>
            <a:avLst/>
            <a:gdLst>
              <a:gd name="connsiteX0" fmla="*/ 0 w 5447540"/>
              <a:gd name="connsiteY0" fmla="*/ 0 h 463995"/>
              <a:gd name="connsiteX1" fmla="*/ 5447540 w 5447540"/>
              <a:gd name="connsiteY1" fmla="*/ 0 h 463995"/>
              <a:gd name="connsiteX2" fmla="*/ 5447540 w 5447540"/>
              <a:gd name="connsiteY2" fmla="*/ 463995 h 463995"/>
              <a:gd name="connsiteX3" fmla="*/ 0 w 5447540"/>
              <a:gd name="connsiteY3" fmla="*/ 463995 h 463995"/>
              <a:gd name="connsiteX4" fmla="*/ 0 w 5447540"/>
              <a:gd name="connsiteY4" fmla="*/ 0 h 463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7540" h="463995">
                <a:moveTo>
                  <a:pt x="0" y="0"/>
                </a:moveTo>
                <a:lnTo>
                  <a:pt x="5447540" y="0"/>
                </a:lnTo>
                <a:lnTo>
                  <a:pt x="5447540" y="463995"/>
                </a:lnTo>
                <a:lnTo>
                  <a:pt x="0" y="463995"/>
                </a:lnTo>
                <a:lnTo>
                  <a:pt x="0" y="0"/>
                </a:lnTo>
                <a:close/>
              </a:path>
            </a:pathLst>
          </a:custGeom>
          <a:solidFill>
            <a:srgbClr val="7ABC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8297" tIns="45720" rIns="45720" bIns="45720" numCol="1" spcCol="1270" anchor="ctr" anchorCtr="0">
            <a:noAutofit/>
          </a:bodyPr>
          <a:lstStyle/>
          <a:p>
            <a:pPr lvl="0" algn="l" defTabSz="8001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rPr>
              <a:t>广西下先手棋、打主动仗，抢先对接实施RCEP工作取得显著成果</a:t>
            </a:r>
            <a:endParaRPr lang="zh-CN" altLang="en-US" sz="1600" kern="1200" dirty="0" smtClean="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817495" y="1449483"/>
            <a:ext cx="579994" cy="579994"/>
            <a:chOff x="1817495" y="1449483"/>
            <a:chExt cx="579994" cy="579994"/>
          </a:xfrm>
        </p:grpSpPr>
        <p:sp>
          <p:nvSpPr>
            <p:cNvPr id="11" name="椭圆 10"/>
            <p:cNvSpPr/>
            <p:nvPr/>
          </p:nvSpPr>
          <p:spPr>
            <a:xfrm>
              <a:off x="1817495" y="1449483"/>
              <a:ext cx="579994" cy="579994"/>
            </a:xfrm>
            <a:prstGeom prst="ellipse">
              <a:avLst/>
            </a:prstGeom>
            <a:ln>
              <a:solidFill>
                <a:srgbClr val="7ABC3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 name="TextBox 4"/>
            <p:cNvSpPr txBox="1"/>
            <p:nvPr/>
          </p:nvSpPr>
          <p:spPr>
            <a:xfrm>
              <a:off x="1899743" y="1554814"/>
              <a:ext cx="415498" cy="369332"/>
            </a:xfrm>
            <a:prstGeom prst="rect">
              <a:avLst/>
            </a:prstGeom>
            <a:noFill/>
          </p:spPr>
          <p:txBody>
            <a:bodyPr wrap="none" rtlCol="0">
              <a:spAutoFit/>
            </a:bodyPr>
            <a:lstStyle/>
            <a:p>
              <a:r>
                <a:rPr lang="zh-CN" altLang="en-US" b="1" dirty="0" smtClean="0">
                  <a:solidFill>
                    <a:srgbClr val="7ABC32"/>
                  </a:solidFill>
                  <a:latin typeface="微软雅黑" panose="020B0503020204020204" pitchFamily="34" charset="-122"/>
                  <a:ea typeface="微软雅黑" panose="020B0503020204020204" pitchFamily="34" charset="-122"/>
                </a:rPr>
                <a:t>一</a:t>
              </a:r>
              <a:endParaRPr lang="zh-CN" altLang="en-US" b="1" dirty="0">
                <a:solidFill>
                  <a:srgbClr val="7ABC32"/>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083514" y="2145598"/>
            <a:ext cx="579994" cy="579994"/>
            <a:chOff x="2083514" y="2145598"/>
            <a:chExt cx="579994" cy="579994"/>
          </a:xfrm>
        </p:grpSpPr>
        <p:sp>
          <p:nvSpPr>
            <p:cNvPr id="13" name="椭圆 12"/>
            <p:cNvSpPr/>
            <p:nvPr/>
          </p:nvSpPr>
          <p:spPr>
            <a:xfrm>
              <a:off x="2083514" y="2145598"/>
              <a:ext cx="579994" cy="579994"/>
            </a:xfrm>
            <a:prstGeom prst="ellipse">
              <a:avLst/>
            </a:prstGeom>
            <a:ln>
              <a:solidFill>
                <a:srgbClr val="7ABC3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2165762" y="2250929"/>
              <a:ext cx="415498" cy="369332"/>
            </a:xfrm>
            <a:prstGeom prst="rect">
              <a:avLst/>
            </a:prstGeom>
            <a:noFill/>
          </p:spPr>
          <p:txBody>
            <a:bodyPr wrap="none" rtlCol="0">
              <a:spAutoFit/>
            </a:bodyPr>
            <a:lstStyle/>
            <a:p>
              <a:r>
                <a:rPr lang="zh-CN" altLang="en-US" b="1" dirty="0" smtClean="0">
                  <a:solidFill>
                    <a:srgbClr val="7ABC32"/>
                  </a:solidFill>
                  <a:latin typeface="微软雅黑" panose="020B0503020204020204" pitchFamily="34" charset="-122"/>
                  <a:ea typeface="微软雅黑" panose="020B0503020204020204" pitchFamily="34" charset="-122"/>
                </a:rPr>
                <a:t>二</a:t>
              </a:r>
              <a:endParaRPr lang="zh-CN" altLang="en-US" b="1" dirty="0">
                <a:solidFill>
                  <a:srgbClr val="7ABC32"/>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083514" y="2841712"/>
            <a:ext cx="579994" cy="579994"/>
            <a:chOff x="2083514" y="2841712"/>
            <a:chExt cx="579994" cy="579994"/>
          </a:xfrm>
        </p:grpSpPr>
        <p:sp>
          <p:nvSpPr>
            <p:cNvPr id="15" name="椭圆 14"/>
            <p:cNvSpPr/>
            <p:nvPr/>
          </p:nvSpPr>
          <p:spPr>
            <a:xfrm>
              <a:off x="2083514" y="2841712"/>
              <a:ext cx="579994" cy="579994"/>
            </a:xfrm>
            <a:prstGeom prst="ellipse">
              <a:avLst/>
            </a:prstGeom>
            <a:ln>
              <a:solidFill>
                <a:srgbClr val="7ABC3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TextBox 22"/>
            <p:cNvSpPr txBox="1"/>
            <p:nvPr/>
          </p:nvSpPr>
          <p:spPr>
            <a:xfrm>
              <a:off x="2165762" y="2947043"/>
              <a:ext cx="415498" cy="369332"/>
            </a:xfrm>
            <a:prstGeom prst="rect">
              <a:avLst/>
            </a:prstGeom>
            <a:noFill/>
          </p:spPr>
          <p:txBody>
            <a:bodyPr wrap="none" rtlCol="0">
              <a:spAutoFit/>
            </a:bodyPr>
            <a:lstStyle>
              <a:defPPr>
                <a:defRPr lang="zh-CN"/>
              </a:defPPr>
              <a:lvl1pPr>
                <a:defRPr b="1">
                  <a:solidFill>
                    <a:srgbClr val="7ABC32"/>
                  </a:solidFill>
                  <a:latin typeface="微软雅黑" panose="020B0503020204020204" pitchFamily="34" charset="-122"/>
                  <a:ea typeface="微软雅黑" panose="020B0503020204020204" pitchFamily="34" charset="-122"/>
                </a:defRPr>
              </a:lvl1pPr>
            </a:lstStyle>
            <a:p>
              <a:r>
                <a:rPr lang="zh-CN" altLang="en-US" dirty="0"/>
                <a:t>三</a:t>
              </a:r>
              <a:endParaRPr lang="zh-CN" altLang="en-US" dirty="0"/>
            </a:p>
          </p:txBody>
        </p:sp>
      </p:grpSp>
      <p:grpSp>
        <p:nvGrpSpPr>
          <p:cNvPr id="2" name="组合 1"/>
          <p:cNvGrpSpPr/>
          <p:nvPr/>
        </p:nvGrpSpPr>
        <p:grpSpPr>
          <a:xfrm>
            <a:off x="1735534" y="3507827"/>
            <a:ext cx="579994" cy="579994"/>
            <a:chOff x="2083514" y="2841712"/>
            <a:chExt cx="579994" cy="579994"/>
          </a:xfrm>
        </p:grpSpPr>
        <p:sp>
          <p:nvSpPr>
            <p:cNvPr id="4" name="椭圆 3"/>
            <p:cNvSpPr/>
            <p:nvPr/>
          </p:nvSpPr>
          <p:spPr>
            <a:xfrm>
              <a:off x="2083514" y="2841712"/>
              <a:ext cx="579994" cy="579994"/>
            </a:xfrm>
            <a:prstGeom prst="ellipse">
              <a:avLst/>
            </a:prstGeom>
            <a:ln>
              <a:solidFill>
                <a:srgbClr val="7ABC3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TextBox 22"/>
            <p:cNvSpPr txBox="1"/>
            <p:nvPr/>
          </p:nvSpPr>
          <p:spPr>
            <a:xfrm>
              <a:off x="2165762" y="2947043"/>
              <a:ext cx="411480" cy="368300"/>
            </a:xfrm>
            <a:prstGeom prst="rect">
              <a:avLst/>
            </a:prstGeom>
            <a:noFill/>
          </p:spPr>
          <p:txBody>
            <a:bodyPr wrap="none" rtlCol="0">
              <a:spAutoFit/>
            </a:bodyPr>
            <a:lstStyle>
              <a:defPPr>
                <a:defRPr lang="zh-CN"/>
              </a:defPPr>
              <a:lvl1pPr>
                <a:defRPr b="1">
                  <a:solidFill>
                    <a:srgbClr val="7ABC32"/>
                  </a:solidFill>
                  <a:latin typeface="微软雅黑" panose="020B0503020204020204" pitchFamily="34" charset="-122"/>
                  <a:ea typeface="微软雅黑" panose="020B0503020204020204" pitchFamily="34" charset="-122"/>
                </a:defRPr>
              </a:lvl1pPr>
            </a:lstStyle>
            <a:p>
              <a:r>
                <a:rPr lang="zh-CN" altLang="zh-CN" dirty="0"/>
                <a:t>四</a:t>
              </a:r>
              <a:endParaRPr lang="zh-CN" altLang="zh-CN" dirty="0"/>
            </a:p>
          </p:txBody>
        </p:sp>
      </p:gr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timing>
    <p:tnLst>
      <p:par>
        <p:cTn id="1" dur="indefinite" restart="never" nodeType="tmRoot"/>
      </p:par>
    </p:tnLst>
    <p:bldLst>
      <p:bldP spid="3" grpId="0"/>
      <p:bldP spid="10"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870" y="411480"/>
            <a:ext cx="9048115" cy="706755"/>
          </a:xfrm>
          <a:prstGeom prst="rect">
            <a:avLst/>
          </a:prstGeom>
          <a:noFill/>
        </p:spPr>
        <p:txBody>
          <a:bodyPr wrap="square" rtlCol="0">
            <a:spAutoFit/>
          </a:bodyPr>
          <a:lstStyle/>
          <a:p>
            <a:pPr algn="l"/>
            <a:r>
              <a:rPr lang="zh-CN" altLang="en-US" sz="2000">
                <a:latin typeface="黑体" panose="02010609060101010101" charset="-122"/>
                <a:ea typeface="黑体" panose="02010609060101010101" charset="-122"/>
                <a:cs typeface="黑体" panose="02010609060101010101" charset="-122"/>
              </a:rPr>
              <a:t>一、广西毗邻东盟，与东盟经贸合作密切，高质量对接实施RCEP具备先天优势和良好基础 </a:t>
            </a:r>
            <a:endParaRPr lang="zh-CN" altLang="en-US" sz="200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endParaRPr>
          </a:p>
        </p:txBody>
      </p:sp>
      <p:sp>
        <p:nvSpPr>
          <p:cNvPr id="5" name="任意多边形 4"/>
          <p:cNvSpPr/>
          <p:nvPr/>
        </p:nvSpPr>
        <p:spPr>
          <a:xfrm>
            <a:off x="1043940" y="1491615"/>
            <a:ext cx="3796030" cy="732790"/>
          </a:xfrm>
          <a:custGeom>
            <a:avLst/>
            <a:gdLst>
              <a:gd name="connsiteX0" fmla="*/ 0 w 6096000"/>
              <a:gd name="connsiteY0" fmla="*/ 83752 h 837522"/>
              <a:gd name="connsiteX1" fmla="*/ 83752 w 6096000"/>
              <a:gd name="connsiteY1" fmla="*/ 0 h 837522"/>
              <a:gd name="connsiteX2" fmla="*/ 6012248 w 6096000"/>
              <a:gd name="connsiteY2" fmla="*/ 0 h 837522"/>
              <a:gd name="connsiteX3" fmla="*/ 6096000 w 6096000"/>
              <a:gd name="connsiteY3" fmla="*/ 83752 h 837522"/>
              <a:gd name="connsiteX4" fmla="*/ 6096000 w 6096000"/>
              <a:gd name="connsiteY4" fmla="*/ 753770 h 837522"/>
              <a:gd name="connsiteX5" fmla="*/ 6012248 w 6096000"/>
              <a:gd name="connsiteY5" fmla="*/ 837522 h 837522"/>
              <a:gd name="connsiteX6" fmla="*/ 83752 w 6096000"/>
              <a:gd name="connsiteY6" fmla="*/ 837522 h 837522"/>
              <a:gd name="connsiteX7" fmla="*/ 0 w 6096000"/>
              <a:gd name="connsiteY7" fmla="*/ 753770 h 837522"/>
              <a:gd name="connsiteX8" fmla="*/ 0 w 6096000"/>
              <a:gd name="connsiteY8" fmla="*/ 83752 h 83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837522">
                <a:moveTo>
                  <a:pt x="0" y="83752"/>
                </a:moveTo>
                <a:cubicBezTo>
                  <a:pt x="0" y="37497"/>
                  <a:pt x="37497" y="0"/>
                  <a:pt x="83752" y="0"/>
                </a:cubicBezTo>
                <a:lnTo>
                  <a:pt x="6012248" y="0"/>
                </a:lnTo>
                <a:cubicBezTo>
                  <a:pt x="6058503" y="0"/>
                  <a:pt x="6096000" y="37497"/>
                  <a:pt x="6096000" y="83752"/>
                </a:cubicBezTo>
                <a:lnTo>
                  <a:pt x="6096000" y="753770"/>
                </a:lnTo>
                <a:cubicBezTo>
                  <a:pt x="6096000" y="800025"/>
                  <a:pt x="6058503" y="837522"/>
                  <a:pt x="6012248" y="837522"/>
                </a:cubicBezTo>
                <a:lnTo>
                  <a:pt x="83752" y="837522"/>
                </a:lnTo>
                <a:cubicBezTo>
                  <a:pt x="37497" y="837522"/>
                  <a:pt x="0" y="800025"/>
                  <a:pt x="0" y="753770"/>
                </a:cubicBezTo>
                <a:lnTo>
                  <a:pt x="0" y="83752"/>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2962" tIns="80010" rIns="80011" bIns="80010" numCol="1" spcCol="1270" anchor="t" anchorCtr="0">
            <a:noAutofit/>
          </a:bodyPr>
          <a:lstStyle/>
          <a:p>
            <a:pPr marL="0" lvl="1" indent="0" defTabSz="711200">
              <a:lnSpc>
                <a:spcPct val="90000"/>
              </a:lnSpc>
              <a:spcBef>
                <a:spcPct val="0"/>
              </a:spcBef>
              <a:spcAft>
                <a:spcPct val="15000"/>
              </a:spcAft>
              <a:buNone/>
            </a:pPr>
            <a:r>
              <a:rPr lang="en-US" altLang="zh-CN" sz="1600" dirty="0" smtClean="0"/>
              <a:t>    </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115695" y="1491615"/>
            <a:ext cx="3679190" cy="755650"/>
          </a:xfrm>
          <a:prstGeom prst="rect">
            <a:avLst/>
          </a:prstGeom>
          <a:noFill/>
        </p:spPr>
        <p:txBody>
          <a:bodyPr wrap="square" rtlCol="0">
            <a:spAutoFit/>
          </a:bodyPr>
          <a:lstStyle/>
          <a:p>
            <a:pPr marL="0" lvl="1" algn="l" defTabSz="711200">
              <a:lnSpc>
                <a:spcPct val="90000"/>
              </a:lnSpc>
              <a:spcAft>
                <a:spcPct val="15000"/>
              </a:spcAft>
              <a:buClrTx/>
              <a:buSzTx/>
              <a:buFontTx/>
            </a:pPr>
            <a:r>
              <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rPr>
              <a:t>（一）广西与东盟陆海相连区位优势独特</a:t>
            </a:r>
            <a:endPar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endParaRPr>
          </a:p>
        </p:txBody>
      </p:sp>
      <p:sp>
        <p:nvSpPr>
          <p:cNvPr id="16" name="任意多边形 15"/>
          <p:cNvSpPr/>
          <p:nvPr/>
        </p:nvSpPr>
        <p:spPr>
          <a:xfrm>
            <a:off x="2195830" y="2453005"/>
            <a:ext cx="3905250" cy="848995"/>
          </a:xfrm>
          <a:custGeom>
            <a:avLst/>
            <a:gdLst>
              <a:gd name="connsiteX0" fmla="*/ 0 w 6096000"/>
              <a:gd name="connsiteY0" fmla="*/ 83752 h 837522"/>
              <a:gd name="connsiteX1" fmla="*/ 83752 w 6096000"/>
              <a:gd name="connsiteY1" fmla="*/ 0 h 837522"/>
              <a:gd name="connsiteX2" fmla="*/ 6012248 w 6096000"/>
              <a:gd name="connsiteY2" fmla="*/ 0 h 837522"/>
              <a:gd name="connsiteX3" fmla="*/ 6096000 w 6096000"/>
              <a:gd name="connsiteY3" fmla="*/ 83752 h 837522"/>
              <a:gd name="connsiteX4" fmla="*/ 6096000 w 6096000"/>
              <a:gd name="connsiteY4" fmla="*/ 753770 h 837522"/>
              <a:gd name="connsiteX5" fmla="*/ 6012248 w 6096000"/>
              <a:gd name="connsiteY5" fmla="*/ 837522 h 837522"/>
              <a:gd name="connsiteX6" fmla="*/ 83752 w 6096000"/>
              <a:gd name="connsiteY6" fmla="*/ 837522 h 837522"/>
              <a:gd name="connsiteX7" fmla="*/ 0 w 6096000"/>
              <a:gd name="connsiteY7" fmla="*/ 753770 h 837522"/>
              <a:gd name="connsiteX8" fmla="*/ 0 w 6096000"/>
              <a:gd name="connsiteY8" fmla="*/ 83752 h 83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837522">
                <a:moveTo>
                  <a:pt x="0" y="83752"/>
                </a:moveTo>
                <a:cubicBezTo>
                  <a:pt x="0" y="37497"/>
                  <a:pt x="37497" y="0"/>
                  <a:pt x="83752" y="0"/>
                </a:cubicBezTo>
                <a:lnTo>
                  <a:pt x="6012248" y="0"/>
                </a:lnTo>
                <a:cubicBezTo>
                  <a:pt x="6058503" y="0"/>
                  <a:pt x="6096000" y="37497"/>
                  <a:pt x="6096000" y="83752"/>
                </a:cubicBezTo>
                <a:lnTo>
                  <a:pt x="6096000" y="753770"/>
                </a:lnTo>
                <a:cubicBezTo>
                  <a:pt x="6096000" y="800025"/>
                  <a:pt x="6058503" y="837522"/>
                  <a:pt x="6012248" y="837522"/>
                </a:cubicBezTo>
                <a:lnTo>
                  <a:pt x="83752" y="837522"/>
                </a:lnTo>
                <a:cubicBezTo>
                  <a:pt x="37497" y="837522"/>
                  <a:pt x="0" y="800025"/>
                  <a:pt x="0" y="753770"/>
                </a:cubicBezTo>
                <a:lnTo>
                  <a:pt x="0" y="83752"/>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2962" tIns="80010" rIns="80011" bIns="80010" numCol="1" spcCol="1270" anchor="t" anchorCtr="0">
            <a:noAutofit/>
          </a:bodyPr>
          <a:lstStyle/>
          <a:p>
            <a:pPr marL="0" lvl="1" defTabSz="711200">
              <a:lnSpc>
                <a:spcPct val="90000"/>
              </a:lnSpc>
              <a:spcBef>
                <a:spcPct val="0"/>
              </a:spcBef>
              <a:spcAft>
                <a:spcPct val="15000"/>
              </a:spcAft>
            </a:pPr>
            <a:endParaRPr lang="zh-CN" altLang="en-US" sz="1600" kern="1200" dirty="0">
              <a:solidFill>
                <a:schemeClr val="bg1"/>
              </a:solidFill>
            </a:endParaRPr>
          </a:p>
        </p:txBody>
      </p:sp>
      <p:sp>
        <p:nvSpPr>
          <p:cNvPr id="17" name="文本框 16"/>
          <p:cNvSpPr txBox="1"/>
          <p:nvPr/>
        </p:nvSpPr>
        <p:spPr>
          <a:xfrm>
            <a:off x="2273300" y="2524760"/>
            <a:ext cx="3750945" cy="755650"/>
          </a:xfrm>
          <a:prstGeom prst="rect">
            <a:avLst/>
          </a:prstGeom>
          <a:noFill/>
        </p:spPr>
        <p:txBody>
          <a:bodyPr wrap="square" rtlCol="0">
            <a:spAutoFit/>
          </a:bodyPr>
          <a:lstStyle/>
          <a:p>
            <a:pPr marL="0" lvl="1" algn="l" defTabSz="711200">
              <a:lnSpc>
                <a:spcPct val="90000"/>
              </a:lnSpc>
              <a:spcAft>
                <a:spcPct val="15000"/>
              </a:spcAft>
              <a:buClrTx/>
              <a:buSzTx/>
              <a:buFontTx/>
            </a:pPr>
            <a:r>
              <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rPr>
              <a:t>（二）广西与东盟国家经贸往来非常密切</a:t>
            </a:r>
            <a:endPar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endParaRPr>
          </a:p>
        </p:txBody>
      </p:sp>
      <p:sp>
        <p:nvSpPr>
          <p:cNvPr id="2" name="任意多边形 1"/>
          <p:cNvSpPr/>
          <p:nvPr/>
        </p:nvSpPr>
        <p:spPr>
          <a:xfrm>
            <a:off x="3780155" y="3507740"/>
            <a:ext cx="3905250" cy="848995"/>
          </a:xfrm>
          <a:custGeom>
            <a:avLst/>
            <a:gdLst>
              <a:gd name="connsiteX0" fmla="*/ 0 w 6096000"/>
              <a:gd name="connsiteY0" fmla="*/ 83752 h 837522"/>
              <a:gd name="connsiteX1" fmla="*/ 83752 w 6096000"/>
              <a:gd name="connsiteY1" fmla="*/ 0 h 837522"/>
              <a:gd name="connsiteX2" fmla="*/ 6012248 w 6096000"/>
              <a:gd name="connsiteY2" fmla="*/ 0 h 837522"/>
              <a:gd name="connsiteX3" fmla="*/ 6096000 w 6096000"/>
              <a:gd name="connsiteY3" fmla="*/ 83752 h 837522"/>
              <a:gd name="connsiteX4" fmla="*/ 6096000 w 6096000"/>
              <a:gd name="connsiteY4" fmla="*/ 753770 h 837522"/>
              <a:gd name="connsiteX5" fmla="*/ 6012248 w 6096000"/>
              <a:gd name="connsiteY5" fmla="*/ 837522 h 837522"/>
              <a:gd name="connsiteX6" fmla="*/ 83752 w 6096000"/>
              <a:gd name="connsiteY6" fmla="*/ 837522 h 837522"/>
              <a:gd name="connsiteX7" fmla="*/ 0 w 6096000"/>
              <a:gd name="connsiteY7" fmla="*/ 753770 h 837522"/>
              <a:gd name="connsiteX8" fmla="*/ 0 w 6096000"/>
              <a:gd name="connsiteY8" fmla="*/ 83752 h 83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837522">
                <a:moveTo>
                  <a:pt x="0" y="83752"/>
                </a:moveTo>
                <a:cubicBezTo>
                  <a:pt x="0" y="37497"/>
                  <a:pt x="37497" y="0"/>
                  <a:pt x="83752" y="0"/>
                </a:cubicBezTo>
                <a:lnTo>
                  <a:pt x="6012248" y="0"/>
                </a:lnTo>
                <a:cubicBezTo>
                  <a:pt x="6058503" y="0"/>
                  <a:pt x="6096000" y="37497"/>
                  <a:pt x="6096000" y="83752"/>
                </a:cubicBezTo>
                <a:lnTo>
                  <a:pt x="6096000" y="753770"/>
                </a:lnTo>
                <a:cubicBezTo>
                  <a:pt x="6096000" y="800025"/>
                  <a:pt x="6058503" y="837522"/>
                  <a:pt x="6012248" y="837522"/>
                </a:cubicBezTo>
                <a:lnTo>
                  <a:pt x="83752" y="837522"/>
                </a:lnTo>
                <a:cubicBezTo>
                  <a:pt x="37497" y="837522"/>
                  <a:pt x="0" y="800025"/>
                  <a:pt x="0" y="753770"/>
                </a:cubicBezTo>
                <a:lnTo>
                  <a:pt x="0" y="83752"/>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2962" tIns="80010" rIns="80011" bIns="80010" numCol="1" spcCol="1270" anchor="t" anchorCtr="0">
            <a:noAutofit/>
          </a:bodyPr>
          <a:p>
            <a:pPr marL="0" lvl="1" defTabSz="711200">
              <a:lnSpc>
                <a:spcPct val="90000"/>
              </a:lnSpc>
              <a:spcBef>
                <a:spcPct val="0"/>
              </a:spcBef>
              <a:spcAft>
                <a:spcPct val="15000"/>
              </a:spcAft>
            </a:pPr>
            <a:endParaRPr lang="zh-CN" altLang="en-US" sz="1600" kern="1200" dirty="0">
              <a:solidFill>
                <a:schemeClr val="bg1"/>
              </a:solidFill>
            </a:endParaRPr>
          </a:p>
        </p:txBody>
      </p:sp>
      <p:sp>
        <p:nvSpPr>
          <p:cNvPr id="3" name="文本框 2"/>
          <p:cNvSpPr txBox="1"/>
          <p:nvPr/>
        </p:nvSpPr>
        <p:spPr>
          <a:xfrm>
            <a:off x="3924300" y="3580765"/>
            <a:ext cx="3750945" cy="755650"/>
          </a:xfrm>
          <a:prstGeom prst="rect">
            <a:avLst/>
          </a:prstGeom>
          <a:noFill/>
        </p:spPr>
        <p:txBody>
          <a:bodyPr wrap="square" rtlCol="0">
            <a:spAutoFit/>
          </a:bodyPr>
          <a:p>
            <a:pPr marL="0" lvl="1" algn="l" defTabSz="711200">
              <a:lnSpc>
                <a:spcPct val="90000"/>
              </a:lnSpc>
              <a:spcAft>
                <a:spcPct val="15000"/>
              </a:spcAft>
              <a:buClrTx/>
              <a:buSzTx/>
              <a:buFontTx/>
            </a:pPr>
            <a:r>
              <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rPr>
              <a:t>（三）广西拥有服务RCEP合作的良好平台</a:t>
            </a:r>
            <a:endParaRPr lang="zh-CN" altLang="en-US" sz="2400" dirty="0">
              <a:solidFill>
                <a:schemeClr val="tx1">
                  <a:lumMod val="75000"/>
                  <a:lumOff val="25000"/>
                </a:schemeClr>
              </a:solidFill>
              <a:latin typeface="楷体_GB2312" panose="02010609030101010101" charset="-122"/>
              <a:ea typeface="楷体_GB2312" panose="02010609030101010101" charset="-122"/>
              <a:cs typeface="楷体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8580"/>
            <a:ext cx="8286750" cy="922655"/>
          </a:xfrm>
        </p:spPr>
        <p:txBody>
          <a:bodyPr>
            <a:noAutofit/>
          </a:bodyPr>
          <a:lstStyle/>
          <a:p>
            <a:br>
              <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rPr>
            </a:br>
            <a:r>
              <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rPr>
              <a:t>（一）广西与东盟陆海相连区位优势独特</a:t>
            </a:r>
            <a:endPar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endParaRPr>
          </a:p>
        </p:txBody>
      </p:sp>
      <p:pic>
        <p:nvPicPr>
          <p:cNvPr id="3" name="图片 2" descr="1620809728(1)"/>
          <p:cNvPicPr>
            <a:picLocks noChangeAspect="1"/>
          </p:cNvPicPr>
          <p:nvPr/>
        </p:nvPicPr>
        <p:blipFill>
          <a:blip r:embed="rId1" cstate="print"/>
          <a:stretch>
            <a:fillRect/>
          </a:stretch>
        </p:blipFill>
        <p:spPr>
          <a:xfrm>
            <a:off x="107504" y="1059582"/>
            <a:ext cx="2846070" cy="3556000"/>
          </a:xfrm>
          <a:prstGeom prst="rect">
            <a:avLst/>
          </a:prstGeom>
        </p:spPr>
      </p:pic>
      <p:sp>
        <p:nvSpPr>
          <p:cNvPr id="4" name="任意多边形 3"/>
          <p:cNvSpPr/>
          <p:nvPr/>
        </p:nvSpPr>
        <p:spPr>
          <a:xfrm>
            <a:off x="3059832" y="1347614"/>
            <a:ext cx="5760640" cy="3240360"/>
          </a:xfrm>
          <a:custGeom>
            <a:avLst/>
            <a:gdLst>
              <a:gd name="connsiteX0" fmla="*/ 0 w 5616624"/>
              <a:gd name="connsiteY0" fmla="*/ 0 h 652203"/>
              <a:gd name="connsiteX1" fmla="*/ 5616624 w 5616624"/>
              <a:gd name="connsiteY1" fmla="*/ 0 h 652203"/>
              <a:gd name="connsiteX2" fmla="*/ 5616624 w 5616624"/>
              <a:gd name="connsiteY2" fmla="*/ 652203 h 652203"/>
              <a:gd name="connsiteX3" fmla="*/ 0 w 5616624"/>
              <a:gd name="connsiteY3" fmla="*/ 652203 h 652203"/>
              <a:gd name="connsiteX4" fmla="*/ 0 w 5616624"/>
              <a:gd name="connsiteY4" fmla="*/ 0 h 65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6624" h="652203">
                <a:moveTo>
                  <a:pt x="0" y="0"/>
                </a:moveTo>
                <a:lnTo>
                  <a:pt x="5616624" y="0"/>
                </a:lnTo>
                <a:lnTo>
                  <a:pt x="5616624" y="652203"/>
                </a:lnTo>
                <a:lnTo>
                  <a:pt x="0" y="652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285750" lvl="1" indent="-285750" defTabSz="1466850">
              <a:lnSpc>
                <a:spcPct val="120000"/>
              </a:lnSpc>
              <a:spcBef>
                <a:spcPts val="0"/>
              </a:spcBef>
              <a:spcAft>
                <a:spcPts val="15"/>
              </a:spcAft>
              <a:buFontTx/>
              <a:buChar char="•"/>
            </a:pPr>
            <a:r>
              <a:rPr lang="zh-CN" sz="1600" dirty="0" smtClean="0">
                <a:latin typeface="仿宋_GB2312" panose="02010609030101010101" charset="-122"/>
                <a:ea typeface="仿宋_GB2312" panose="02010609030101010101" charset="-122"/>
                <a:cs typeface="仿宋_GB2312" panose="02010609030101010101" charset="-122"/>
              </a:rPr>
              <a:t>广西是全国唯一与东盟陆海相连的省区。打开门是越南，走几步就到东盟。</a:t>
            </a:r>
            <a:endParaRPr lang="zh-CN" sz="1600" dirty="0" smtClean="0">
              <a:latin typeface="仿宋_GB2312" panose="02010609030101010101" charset="-122"/>
              <a:ea typeface="仿宋_GB2312" panose="02010609030101010101" charset="-122"/>
              <a:cs typeface="仿宋_GB2312" panose="02010609030101010101" charset="-122"/>
            </a:endParaRPr>
          </a:p>
          <a:p>
            <a:pPr marL="285750" lvl="1" indent="-285750" defTabSz="1466850">
              <a:lnSpc>
                <a:spcPct val="120000"/>
              </a:lnSpc>
              <a:spcBef>
                <a:spcPts val="0"/>
              </a:spcBef>
              <a:spcAft>
                <a:spcPts val="15"/>
              </a:spcAft>
              <a:buFontTx/>
              <a:buChar char="•"/>
            </a:pPr>
            <a:endParaRPr lang="zh-CN" sz="1600" dirty="0" smtClean="0">
              <a:latin typeface="仿宋_GB2312" panose="02010609030101010101" charset="-122"/>
              <a:ea typeface="仿宋_GB2312" panose="02010609030101010101" charset="-122"/>
              <a:cs typeface="仿宋_GB2312" panose="02010609030101010101" charset="-122"/>
            </a:endParaRPr>
          </a:p>
          <a:p>
            <a:pPr marL="285750" lvl="1" indent="-285750" defTabSz="1466850">
              <a:lnSpc>
                <a:spcPct val="120000"/>
              </a:lnSpc>
              <a:spcBef>
                <a:spcPts val="0"/>
              </a:spcBef>
              <a:spcAft>
                <a:spcPts val="15"/>
              </a:spcAft>
              <a:buFontTx/>
              <a:buChar char="•"/>
            </a:pPr>
            <a:r>
              <a:rPr lang="zh-CN" sz="1600" dirty="0" smtClean="0">
                <a:latin typeface="仿宋_GB2312" panose="02010609030101010101" charset="-122"/>
                <a:ea typeface="仿宋_GB2312" panose="02010609030101010101" charset="-122"/>
                <a:cs typeface="仿宋_GB2312" panose="02010609030101010101" charset="-122"/>
              </a:rPr>
              <a:t>同时，广西是全国口岸大省，开放口岸数量居全国</a:t>
            </a:r>
            <a:r>
              <a:rPr lang="zh-CN" sz="1600" b="1" dirty="0" smtClean="0">
                <a:latin typeface="仿宋_GB2312" panose="02010609030101010101" charset="-122"/>
                <a:ea typeface="仿宋_GB2312" panose="02010609030101010101" charset="-122"/>
                <a:cs typeface="仿宋_GB2312" panose="02010609030101010101" charset="-122"/>
              </a:rPr>
              <a:t>第四位</a:t>
            </a:r>
            <a:r>
              <a:rPr lang="zh-CN" sz="1600" dirty="0" smtClean="0">
                <a:latin typeface="仿宋_GB2312" panose="02010609030101010101" charset="-122"/>
                <a:ea typeface="仿宋_GB2312" panose="02010609030101010101" charset="-122"/>
                <a:cs typeface="仿宋_GB2312" panose="02010609030101010101" charset="-122"/>
              </a:rPr>
              <a:t>，拥有开放口岸</a:t>
            </a:r>
            <a:r>
              <a:rPr lang="zh-CN" sz="1600" b="1" dirty="0" smtClean="0">
                <a:latin typeface="仿宋_GB2312" panose="02010609030101010101" charset="-122"/>
                <a:ea typeface="仿宋_GB2312" panose="02010609030101010101" charset="-122"/>
                <a:cs typeface="仿宋_GB2312" panose="02010609030101010101" charset="-122"/>
              </a:rPr>
              <a:t>22个</a:t>
            </a:r>
            <a:r>
              <a:rPr lang="zh-CN" sz="1600" dirty="0" smtClean="0">
                <a:latin typeface="仿宋_GB2312" panose="02010609030101010101" charset="-122"/>
                <a:ea typeface="仿宋_GB2312" panose="02010609030101010101" charset="-122"/>
                <a:cs typeface="仿宋_GB2312" panose="02010609030101010101" charset="-122"/>
              </a:rPr>
              <a:t>，基本形成了沿边地区铁路口岸、公路口岸多点开放，沿江、沿海水运口岸合理分布，重点城市和旅游城市航空口岸基本覆盖的全方位、多层次、立体化口岸开放格局。</a:t>
            </a:r>
            <a:endParaRPr lang="zh-CN" sz="1600" dirty="0" smtClean="0">
              <a:latin typeface="仿宋_GB2312" panose="02010609030101010101" charset="-122"/>
              <a:ea typeface="仿宋_GB2312" panose="02010609030101010101" charset="-122"/>
              <a:cs typeface="仿宋_GB2312" panose="02010609030101010101" charset="-122"/>
            </a:endParaRPr>
          </a:p>
        </p:txBody>
      </p:sp>
    </p:spTree>
  </p:cSld>
  <p:clrMapOvr>
    <a:masterClrMapping/>
  </p:clrMapOvr>
  <p:timing>
    <p:tnLst>
      <p:par>
        <p:cTn id="1" dur="indefinite" restart="never" nodeType="tmRoot"/>
      </p:par>
    </p:tnLst>
    <p:bldLst>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1339" y="483518"/>
            <a:ext cx="6583680" cy="521970"/>
          </a:xfrm>
          <a:prstGeom prst="rect">
            <a:avLst/>
          </a:prstGeom>
          <a:noFill/>
        </p:spPr>
        <p:txBody>
          <a:bodyPr wrap="none" rtlCol="0">
            <a:spAutoFit/>
          </a:bodyPr>
          <a:lstStyle/>
          <a:p>
            <a:pPr algn="l"/>
            <a:r>
              <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rPr>
              <a:t>（二）广西与东盟国家经贸往来非常密切</a:t>
            </a:r>
            <a:endPar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endParaRPr>
          </a:p>
        </p:txBody>
      </p:sp>
      <p:pic>
        <p:nvPicPr>
          <p:cNvPr id="2" name="图片 1" descr="1620809728(1)"/>
          <p:cNvPicPr>
            <a:picLocks noChangeAspect="1"/>
          </p:cNvPicPr>
          <p:nvPr/>
        </p:nvPicPr>
        <p:blipFill>
          <a:blip r:embed="rId1" cstate="print"/>
          <a:stretch>
            <a:fillRect/>
          </a:stretch>
        </p:blipFill>
        <p:spPr>
          <a:xfrm>
            <a:off x="6299835" y="1005205"/>
            <a:ext cx="2846070" cy="3556000"/>
          </a:xfrm>
          <a:prstGeom prst="rect">
            <a:avLst/>
          </a:prstGeom>
        </p:spPr>
      </p:pic>
      <p:sp>
        <p:nvSpPr>
          <p:cNvPr id="40" name="任意多边形 39"/>
          <p:cNvSpPr/>
          <p:nvPr/>
        </p:nvSpPr>
        <p:spPr>
          <a:xfrm>
            <a:off x="541020" y="1212215"/>
            <a:ext cx="5474335" cy="2315210"/>
          </a:xfrm>
          <a:custGeom>
            <a:avLst/>
            <a:gdLst>
              <a:gd name="connsiteX0" fmla="*/ 0 w 5616624"/>
              <a:gd name="connsiteY0" fmla="*/ 0 h 652203"/>
              <a:gd name="connsiteX1" fmla="*/ 5616624 w 5616624"/>
              <a:gd name="connsiteY1" fmla="*/ 0 h 652203"/>
              <a:gd name="connsiteX2" fmla="*/ 5616624 w 5616624"/>
              <a:gd name="connsiteY2" fmla="*/ 652203 h 652203"/>
              <a:gd name="connsiteX3" fmla="*/ 0 w 5616624"/>
              <a:gd name="connsiteY3" fmla="*/ 652203 h 652203"/>
              <a:gd name="connsiteX4" fmla="*/ 0 w 5616624"/>
              <a:gd name="connsiteY4" fmla="*/ 0 h 65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6624" h="652203">
                <a:moveTo>
                  <a:pt x="0" y="0"/>
                </a:moveTo>
                <a:lnTo>
                  <a:pt x="5616624" y="0"/>
                </a:lnTo>
                <a:lnTo>
                  <a:pt x="5616624" y="652203"/>
                </a:lnTo>
                <a:lnTo>
                  <a:pt x="0" y="652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285750" lvl="1" indent="-285750" defTabSz="1466850">
              <a:lnSpc>
                <a:spcPct val="120000"/>
              </a:lnSpc>
              <a:spcBef>
                <a:spcPts val="0"/>
              </a:spcBef>
              <a:spcAft>
                <a:spcPts val="15"/>
              </a:spcAft>
              <a:buFont typeface="Arial" panose="020B0604020202020204" pitchFamily="34" charset="0"/>
              <a:buChar char="•"/>
            </a:pPr>
            <a:r>
              <a:rPr sz="1600" dirty="0" smtClean="0">
                <a:solidFill>
                  <a:schemeClr val="tx1"/>
                </a:solidFill>
                <a:latin typeface="仿宋_GB2312" panose="02010609030101010101" charset="-122"/>
                <a:ea typeface="仿宋_GB2312" panose="02010609030101010101" charset="-122"/>
                <a:cs typeface="仿宋_GB2312" panose="02010609030101010101" charset="-122"/>
              </a:rPr>
              <a:t>依托区位优势和大口岸优势，广西与东盟经贸合作密切。</a:t>
            </a:r>
            <a:endParaRPr sz="1600" dirty="0" smtClean="0">
              <a:solidFill>
                <a:schemeClr val="tx1"/>
              </a:solidFill>
              <a:latin typeface="仿宋_GB2312" panose="02010609030101010101" charset="-122"/>
              <a:ea typeface="仿宋_GB2312" panose="02010609030101010101" charset="-122"/>
              <a:cs typeface="仿宋_GB2312" panose="02010609030101010101" charset="-122"/>
            </a:endParaRPr>
          </a:p>
        </p:txBody>
      </p:sp>
      <p:sp>
        <p:nvSpPr>
          <p:cNvPr id="8" name="任意多边形 7"/>
          <p:cNvSpPr/>
          <p:nvPr/>
        </p:nvSpPr>
        <p:spPr>
          <a:xfrm>
            <a:off x="1097280" y="2004060"/>
            <a:ext cx="4839335" cy="541020"/>
          </a:xfrm>
          <a:custGeom>
            <a:avLst/>
            <a:gdLst>
              <a:gd name="connsiteX0" fmla="*/ 0 w 5616624"/>
              <a:gd name="connsiteY0" fmla="*/ 0 h 652203"/>
              <a:gd name="connsiteX1" fmla="*/ 5616624 w 5616624"/>
              <a:gd name="connsiteY1" fmla="*/ 0 h 652203"/>
              <a:gd name="connsiteX2" fmla="*/ 5616624 w 5616624"/>
              <a:gd name="connsiteY2" fmla="*/ 652203 h 652203"/>
              <a:gd name="connsiteX3" fmla="*/ 0 w 5616624"/>
              <a:gd name="connsiteY3" fmla="*/ 652203 h 652203"/>
              <a:gd name="connsiteX4" fmla="*/ 0 w 5616624"/>
              <a:gd name="connsiteY4" fmla="*/ 0 h 65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6624" h="652203">
                <a:moveTo>
                  <a:pt x="0" y="0"/>
                </a:moveTo>
                <a:lnTo>
                  <a:pt x="5616624" y="0"/>
                </a:lnTo>
                <a:lnTo>
                  <a:pt x="5616624" y="652203"/>
                </a:lnTo>
                <a:lnTo>
                  <a:pt x="0" y="652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285750" lvl="1" indent="-285750" algn="just" defTabSz="1466850">
              <a:lnSpc>
                <a:spcPct val="90000"/>
              </a:lnSpc>
              <a:spcBef>
                <a:spcPct val="0"/>
              </a:spcBef>
              <a:spcAft>
                <a:spcPct val="15000"/>
              </a:spcAft>
              <a:buFontTx/>
              <a:buChar char="•"/>
            </a:pPr>
            <a:endParaRPr lang="zh-CN" altLang="en-US" sz="1600" dirty="0" smtClean="0">
              <a:solidFill>
                <a:schemeClr val="tx1">
                  <a:lumMod val="75000"/>
                  <a:lumOff val="25000"/>
                </a:schemeClr>
              </a:solidFill>
              <a:latin typeface="仿宋_GB2312" panose="02010609030101010101" charset="-122"/>
              <a:ea typeface="仿宋_GB2312" panose="02010609030101010101" charset="-122"/>
              <a:cs typeface="仿宋_GB2312" panose="02010609030101010101" charset="-122"/>
            </a:endParaRPr>
          </a:p>
        </p:txBody>
      </p:sp>
      <p:sp>
        <p:nvSpPr>
          <p:cNvPr id="12" name="任意多边形 11"/>
          <p:cNvSpPr/>
          <p:nvPr/>
        </p:nvSpPr>
        <p:spPr>
          <a:xfrm>
            <a:off x="1231265" y="2545080"/>
            <a:ext cx="4839335" cy="532130"/>
          </a:xfrm>
          <a:custGeom>
            <a:avLst/>
            <a:gdLst>
              <a:gd name="connsiteX0" fmla="*/ 0 w 5616624"/>
              <a:gd name="connsiteY0" fmla="*/ 0 h 652203"/>
              <a:gd name="connsiteX1" fmla="*/ 5616624 w 5616624"/>
              <a:gd name="connsiteY1" fmla="*/ 0 h 652203"/>
              <a:gd name="connsiteX2" fmla="*/ 5616624 w 5616624"/>
              <a:gd name="connsiteY2" fmla="*/ 652203 h 652203"/>
              <a:gd name="connsiteX3" fmla="*/ 0 w 5616624"/>
              <a:gd name="connsiteY3" fmla="*/ 652203 h 652203"/>
              <a:gd name="connsiteX4" fmla="*/ 0 w 5616624"/>
              <a:gd name="connsiteY4" fmla="*/ 0 h 65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6624" h="652203">
                <a:moveTo>
                  <a:pt x="0" y="0"/>
                </a:moveTo>
                <a:lnTo>
                  <a:pt x="5616624" y="0"/>
                </a:lnTo>
                <a:lnTo>
                  <a:pt x="5616624" y="652203"/>
                </a:lnTo>
                <a:lnTo>
                  <a:pt x="0" y="652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285750" lvl="1" indent="-285750" algn="just" defTabSz="1466850">
              <a:lnSpc>
                <a:spcPct val="90000"/>
              </a:lnSpc>
              <a:spcBef>
                <a:spcPct val="0"/>
              </a:spcBef>
              <a:spcAft>
                <a:spcPct val="15000"/>
              </a:spcAft>
              <a:buFontTx/>
              <a:buChar char="•"/>
            </a:pPr>
            <a:endParaRPr lang="zh-CN" altLang="en-US" sz="1600" dirty="0" smtClean="0">
              <a:solidFill>
                <a:schemeClr val="tx1">
                  <a:lumMod val="75000"/>
                  <a:lumOff val="25000"/>
                </a:schemeClr>
              </a:solidFill>
              <a:latin typeface="仿宋_GB2312" panose="02010609030101010101" charset="-122"/>
              <a:ea typeface="仿宋_GB2312" panose="02010609030101010101" charset="-122"/>
              <a:cs typeface="仿宋_GB2312" panose="02010609030101010101" charset="-122"/>
            </a:endParaRPr>
          </a:p>
        </p:txBody>
      </p:sp>
      <p:graphicFrame>
        <p:nvGraphicFramePr>
          <p:cNvPr id="3" name="表格 2"/>
          <p:cNvGraphicFramePr/>
          <p:nvPr>
            <p:custDataLst>
              <p:tags r:id="rId2"/>
            </p:custDataLst>
          </p:nvPr>
        </p:nvGraphicFramePr>
        <p:xfrm>
          <a:off x="539750" y="1708150"/>
          <a:ext cx="5474970" cy="1617345"/>
        </p:xfrm>
        <a:graphic>
          <a:graphicData uri="http://schemas.openxmlformats.org/drawingml/2006/table">
            <a:tbl>
              <a:tblPr firstRow="1" bandRow="1">
                <a:tableStyleId>{5C22544A-7EE6-4342-B048-85BDC9FD1C3A}</a:tableStyleId>
              </a:tblPr>
              <a:tblGrid>
                <a:gridCol w="1430655"/>
                <a:gridCol w="1104265"/>
                <a:gridCol w="966470"/>
                <a:gridCol w="1973580"/>
              </a:tblGrid>
              <a:tr h="367665">
                <a:tc gridSpan="4">
                  <a:txBody>
                    <a:bodyPr/>
                    <a:p>
                      <a:pPr algn="ctr">
                        <a:buNone/>
                      </a:pPr>
                      <a:r>
                        <a:rPr lang="en-US" altLang="zh-CN" sz="1400" b="1">
                          <a:latin typeface="仿宋_GB2312" panose="02010609030101010101" charset="-122"/>
                          <a:ea typeface="仿宋_GB2312" panose="02010609030101010101" charset="-122"/>
                          <a:cs typeface="仿宋_GB2312" panose="02010609030101010101" charset="-122"/>
                          <a:sym typeface="+mn-ea"/>
                        </a:rPr>
                        <a:t>2021</a:t>
                      </a:r>
                      <a:r>
                        <a:rPr lang="zh-CN" altLang="en-US" sz="1400" b="1">
                          <a:latin typeface="仿宋_GB2312" panose="02010609030101010101" charset="-122"/>
                          <a:ea typeface="仿宋_GB2312" panose="02010609030101010101" charset="-122"/>
                          <a:cs typeface="仿宋_GB2312" panose="02010609030101010101" charset="-122"/>
                          <a:sym typeface="+mn-ea"/>
                        </a:rPr>
                        <a:t>年</a:t>
                      </a:r>
                      <a:r>
                        <a:rPr lang="en-US" altLang="zh-CN" sz="1400" b="1">
                          <a:latin typeface="仿宋_GB2312" panose="02010609030101010101" charset="-122"/>
                          <a:ea typeface="仿宋_GB2312" panose="02010609030101010101" charset="-122"/>
                          <a:cs typeface="仿宋_GB2312" panose="02010609030101010101" charset="-122"/>
                          <a:sym typeface="+mn-ea"/>
                        </a:rPr>
                        <a:t>1-11</a:t>
                      </a:r>
                      <a:r>
                        <a:rPr lang="zh-CN" altLang="en-US" sz="1400" b="1">
                          <a:latin typeface="仿宋_GB2312" panose="02010609030101010101" charset="-122"/>
                          <a:ea typeface="仿宋_GB2312" panose="02010609030101010101" charset="-122"/>
                          <a:cs typeface="仿宋_GB2312" panose="02010609030101010101" charset="-122"/>
                          <a:sym typeface="+mn-ea"/>
                        </a:rPr>
                        <a:t>月广西与东盟国家合作有关情况</a:t>
                      </a:r>
                      <a:endParaRPr lang="zh-CN" altLang="en-US" sz="1400" b="1">
                        <a:latin typeface="仿宋_GB2312" panose="02010609030101010101" charset="-122"/>
                        <a:ea typeface="仿宋_GB2312" panose="02010609030101010101" charset="-122"/>
                        <a:cs typeface="仿宋_GB2312" panose="02010609030101010101" charset="-122"/>
                        <a:sym typeface="+mn-ea"/>
                      </a:endParaRPr>
                    </a:p>
                  </a:txBody>
                  <a:tcPr/>
                </a:tc>
                <a:tc hMerge="1">
                  <a:tcPr/>
                </a:tc>
                <a:tc hMerge="1">
                  <a:tcPr/>
                </a:tc>
                <a:tc hMerge="1">
                  <a:tcPr/>
                </a:tc>
              </a:tr>
              <a:tr h="514985">
                <a:tc>
                  <a:txBody>
                    <a:bodyPr/>
                    <a:p>
                      <a:pPr algn="ctr">
                        <a:buNone/>
                      </a:pPr>
                      <a:r>
                        <a:rPr lang="zh-CN" altLang="en-US" sz="1400">
                          <a:latin typeface="仿宋_GB2312" panose="02010609030101010101" charset="-122"/>
                          <a:ea typeface="仿宋_GB2312" panose="02010609030101010101" charset="-122"/>
                        </a:rPr>
                        <a:t>广西对东盟进出口</a:t>
                      </a:r>
                      <a:endParaRPr lang="zh-CN" altLang="en-US" sz="1400">
                        <a:latin typeface="仿宋_GB2312" panose="02010609030101010101" charset="-122"/>
                        <a:ea typeface="仿宋_GB2312" panose="02010609030101010101" charset="-122"/>
                      </a:endParaRPr>
                    </a:p>
                  </a:txBody>
                  <a:tcPr/>
                </a:tc>
                <a:tc>
                  <a:txBody>
                    <a:bodyPr/>
                    <a:p>
                      <a:pPr algn="ctr">
                        <a:buNone/>
                      </a:pPr>
                      <a:r>
                        <a:rPr lang="zh-CN" altLang="en-US" sz="1400">
                          <a:latin typeface="仿宋_GB2312" panose="02010609030101010101" charset="-122"/>
                          <a:ea typeface="仿宋_GB2312" panose="02010609030101010101" charset="-122"/>
                        </a:rPr>
                        <a:t>占全区外贸总额</a:t>
                      </a:r>
                      <a:endParaRPr lang="zh-CN" altLang="en-US" sz="1400">
                        <a:latin typeface="仿宋_GB2312" panose="02010609030101010101" charset="-122"/>
                        <a:ea typeface="仿宋_GB2312" panose="02010609030101010101" charset="-122"/>
                      </a:endParaRPr>
                    </a:p>
                  </a:txBody>
                  <a:tcPr/>
                </a:tc>
                <a:tc>
                  <a:txBody>
                    <a:bodyPr/>
                    <a:p>
                      <a:pPr algn="ctr">
                        <a:buNone/>
                      </a:pPr>
                      <a:r>
                        <a:rPr lang="zh-CN" altLang="en-US" sz="1400">
                          <a:latin typeface="仿宋_GB2312" panose="02010609030101010101" charset="-122"/>
                          <a:ea typeface="仿宋_GB2312" panose="02010609030101010101" charset="-122"/>
                        </a:rPr>
                        <a:t>增长</a:t>
                      </a:r>
                      <a:endParaRPr lang="zh-CN" altLang="en-US" sz="1400">
                        <a:latin typeface="仿宋_GB2312" panose="02010609030101010101" charset="-122"/>
                        <a:ea typeface="仿宋_GB2312" panose="02010609030101010101" charset="-122"/>
                      </a:endParaRPr>
                    </a:p>
                  </a:txBody>
                  <a:tcPr/>
                </a:tc>
                <a:tc>
                  <a:txBody>
                    <a:bodyPr/>
                    <a:p>
                      <a:pPr algn="ctr">
                        <a:buNone/>
                      </a:pPr>
                      <a:r>
                        <a:rPr lang="zh-CN" altLang="en-US" sz="1400">
                          <a:latin typeface="仿宋_GB2312" panose="02010609030101010101" charset="-122"/>
                          <a:ea typeface="仿宋_GB2312" panose="02010609030101010101" charset="-122"/>
                        </a:rPr>
                        <a:t>排名</a:t>
                      </a:r>
                      <a:endParaRPr lang="zh-CN" altLang="en-US" sz="1400">
                        <a:latin typeface="仿宋_GB2312" panose="02010609030101010101" charset="-122"/>
                        <a:ea typeface="仿宋_GB2312" panose="02010609030101010101" charset="-122"/>
                      </a:endParaRPr>
                    </a:p>
                  </a:txBody>
                  <a:tcPr/>
                </a:tc>
              </a:tr>
              <a:tr h="381000">
                <a:tc>
                  <a:txBody>
                    <a:bodyPr/>
                    <a:p>
                      <a:pPr algn="ctr">
                        <a:buNone/>
                      </a:pPr>
                      <a:r>
                        <a:rPr sz="1400" b="1" dirty="0" smtClean="0">
                          <a:solidFill>
                            <a:schemeClr val="tx1"/>
                          </a:solidFill>
                          <a:latin typeface="仿宋_GB2312" panose="02010609030101010101" charset="-122"/>
                          <a:ea typeface="仿宋_GB2312" panose="02010609030101010101" charset="-122"/>
                          <a:cs typeface="仿宋_GB2312" panose="02010609030101010101" charset="-122"/>
                          <a:sym typeface="+mn-ea"/>
                        </a:rPr>
                        <a:t>2649.3亿元</a:t>
                      </a:r>
                      <a:endParaRPr lang="zh-CN" altLang="en-US" sz="1400" b="1" dirty="0" smtClean="0">
                        <a:solidFill>
                          <a:schemeClr val="tx1"/>
                        </a:solidFill>
                        <a:latin typeface="仿宋_GB2312" panose="02010609030101010101" charset="-122"/>
                        <a:ea typeface="仿宋_GB2312" panose="02010609030101010101" charset="-122"/>
                        <a:cs typeface="仿宋_GB2312" panose="02010609030101010101" charset="-122"/>
                        <a:sym typeface="+mn-ea"/>
                      </a:endParaRPr>
                    </a:p>
                  </a:txBody>
                  <a:tcPr/>
                </a:tc>
                <a:tc>
                  <a:txBody>
                    <a:bodyPr/>
                    <a:p>
                      <a:pPr algn="ctr">
                        <a:buNone/>
                      </a:pPr>
                      <a:r>
                        <a:rPr sz="1400" b="1" dirty="0" smtClean="0">
                          <a:solidFill>
                            <a:schemeClr val="tx1"/>
                          </a:solidFill>
                          <a:latin typeface="仿宋_GB2312" panose="02010609030101010101" charset="-122"/>
                          <a:ea typeface="仿宋_GB2312" panose="02010609030101010101" charset="-122"/>
                          <a:cs typeface="仿宋_GB2312" panose="02010609030101010101" charset="-122"/>
                          <a:sym typeface="+mn-ea"/>
                        </a:rPr>
                        <a:t>48.3%</a:t>
                      </a:r>
                      <a:endParaRPr lang="zh-CN" altLang="en-US" sz="1400" b="1" dirty="0" smtClean="0">
                        <a:solidFill>
                          <a:schemeClr val="tx1"/>
                        </a:solidFill>
                        <a:latin typeface="仿宋_GB2312" panose="02010609030101010101" charset="-122"/>
                        <a:ea typeface="仿宋_GB2312" panose="02010609030101010101" charset="-122"/>
                        <a:cs typeface="仿宋_GB2312" panose="02010609030101010101" charset="-122"/>
                        <a:sym typeface="+mn-ea"/>
                      </a:endParaRPr>
                    </a:p>
                  </a:txBody>
                  <a:tcPr/>
                </a:tc>
                <a:tc>
                  <a:txBody>
                    <a:bodyPr/>
                    <a:p>
                      <a:pPr algn="ctr">
                        <a:buNone/>
                      </a:pPr>
                      <a:r>
                        <a:rPr sz="1400" b="1" dirty="0" smtClean="0">
                          <a:solidFill>
                            <a:schemeClr val="tx1"/>
                          </a:solidFill>
                          <a:latin typeface="仿宋_GB2312" panose="02010609030101010101" charset="-122"/>
                          <a:ea typeface="仿宋_GB2312" panose="02010609030101010101" charset="-122"/>
                          <a:cs typeface="仿宋_GB2312" panose="02010609030101010101" charset="-122"/>
                          <a:sym typeface="+mn-ea"/>
                        </a:rPr>
                        <a:t>26.2%</a:t>
                      </a:r>
                      <a:endParaRPr lang="zh-CN" altLang="en-US" sz="1400" b="1" dirty="0" smtClean="0">
                        <a:solidFill>
                          <a:schemeClr val="tx1"/>
                        </a:solidFill>
                        <a:latin typeface="仿宋_GB2312" panose="02010609030101010101" charset="-122"/>
                        <a:ea typeface="仿宋_GB2312" panose="02010609030101010101" charset="-122"/>
                        <a:cs typeface="仿宋_GB2312" panose="02010609030101010101" charset="-122"/>
                        <a:sym typeface="+mn-ea"/>
                      </a:endParaRPr>
                    </a:p>
                  </a:txBody>
                  <a:tcPr/>
                </a:tc>
                <a:tc>
                  <a:txBody>
                    <a:bodyPr/>
                    <a:p>
                      <a:pPr algn="ctr">
                        <a:buNone/>
                      </a:pPr>
                      <a:r>
                        <a:rPr sz="1400" b="1" dirty="0" smtClean="0">
                          <a:solidFill>
                            <a:schemeClr val="tx1"/>
                          </a:solidFill>
                          <a:latin typeface="仿宋_GB2312" panose="02010609030101010101" charset="-122"/>
                          <a:ea typeface="仿宋_GB2312" panose="02010609030101010101" charset="-122"/>
                          <a:cs typeface="仿宋_GB2312" panose="02010609030101010101" charset="-122"/>
                          <a:sym typeface="+mn-ea"/>
                        </a:rPr>
                        <a:t>西部省区排第一位</a:t>
                      </a:r>
                      <a:r>
                        <a:rPr lang="zh-CN" sz="1400" b="1" dirty="0" smtClean="0">
                          <a:solidFill>
                            <a:schemeClr val="tx1"/>
                          </a:solidFill>
                          <a:latin typeface="仿宋_GB2312" panose="02010609030101010101" charset="-122"/>
                          <a:ea typeface="仿宋_GB2312" panose="02010609030101010101" charset="-122"/>
                          <a:cs typeface="仿宋_GB2312" panose="02010609030101010101" charset="-122"/>
                          <a:sym typeface="+mn-ea"/>
                        </a:rPr>
                        <a:t>，</a:t>
                      </a:r>
                      <a:r>
                        <a:rPr sz="1400" b="1" dirty="0" smtClean="0">
                          <a:solidFill>
                            <a:schemeClr val="tx1"/>
                          </a:solidFill>
                          <a:latin typeface="仿宋_GB2312" panose="02010609030101010101" charset="-122"/>
                          <a:ea typeface="仿宋_GB2312" panose="02010609030101010101" charset="-122"/>
                          <a:cs typeface="仿宋_GB2312" panose="02010609030101010101" charset="-122"/>
                          <a:sym typeface="+mn-ea"/>
                        </a:rPr>
                        <a:t>边境贸易进出口额持续位列全国第一</a:t>
                      </a:r>
                      <a:endParaRPr lang="zh-CN" sz="1400" b="1" dirty="0" smtClean="0">
                        <a:solidFill>
                          <a:schemeClr val="tx1"/>
                        </a:solidFill>
                        <a:latin typeface="仿宋_GB2312" panose="02010609030101010101" charset="-122"/>
                        <a:ea typeface="仿宋_GB2312" panose="02010609030101010101" charset="-122"/>
                        <a:cs typeface="仿宋_GB2312" panose="02010609030101010101" charset="-122"/>
                        <a:sym typeface="+mn-ea"/>
                      </a:endParaRPr>
                    </a:p>
                  </a:txBody>
                  <a:tcPr/>
                </a:tc>
              </a:tr>
            </a:tbl>
          </a:graphicData>
        </a:graphic>
      </p:graphicFrame>
      <p:sp>
        <p:nvSpPr>
          <p:cNvPr id="5" name="文本框 4"/>
          <p:cNvSpPr txBox="1"/>
          <p:nvPr/>
        </p:nvSpPr>
        <p:spPr>
          <a:xfrm>
            <a:off x="534035" y="3436620"/>
            <a:ext cx="5488305" cy="1198880"/>
          </a:xfrm>
          <a:prstGeom prst="rect">
            <a:avLst/>
          </a:prstGeom>
          <a:noFill/>
        </p:spPr>
        <p:txBody>
          <a:bodyPr wrap="square" rtlCol="0">
            <a:spAutoFit/>
          </a:bodyPr>
          <a:p>
            <a:pPr marL="285750" lvl="1" indent="-285750">
              <a:buFont typeface="Arial" panose="020B0604020202020204" pitchFamily="34" charset="0"/>
              <a:buChar char="•"/>
            </a:pPr>
            <a:r>
              <a:rPr dirty="0" smtClean="0">
                <a:latin typeface="仿宋_GB2312" panose="02010609030101010101" charset="-122"/>
                <a:ea typeface="仿宋_GB2312" panose="02010609030101010101" charset="-122"/>
                <a:cs typeface="仿宋_GB2312" panose="02010609030101010101" charset="-122"/>
                <a:sym typeface="+mn-ea"/>
              </a:rPr>
              <a:t>前三季度，广西口岸进口整体通关时间为</a:t>
            </a:r>
            <a:r>
              <a:rPr b="1" dirty="0" smtClean="0">
                <a:latin typeface="仿宋_GB2312" panose="02010609030101010101" charset="-122"/>
                <a:ea typeface="仿宋_GB2312" panose="02010609030101010101" charset="-122"/>
                <a:cs typeface="仿宋_GB2312" panose="02010609030101010101" charset="-122"/>
                <a:sym typeface="+mn-ea"/>
              </a:rPr>
              <a:t>5.41小时</a:t>
            </a:r>
            <a:r>
              <a:rPr dirty="0" smtClean="0">
                <a:latin typeface="仿宋_GB2312" panose="02010609030101010101" charset="-122"/>
                <a:ea typeface="仿宋_GB2312" panose="02010609030101010101" charset="-122"/>
                <a:cs typeface="仿宋_GB2312" panose="02010609030101010101" charset="-122"/>
                <a:sym typeface="+mn-ea"/>
              </a:rPr>
              <a:t>，比全国平均水平快</a:t>
            </a:r>
            <a:r>
              <a:rPr b="1" dirty="0" smtClean="0">
                <a:latin typeface="仿宋_GB2312" panose="02010609030101010101" charset="-122"/>
                <a:ea typeface="仿宋_GB2312" panose="02010609030101010101" charset="-122"/>
                <a:cs typeface="仿宋_GB2312" panose="02010609030101010101" charset="-122"/>
                <a:sym typeface="+mn-ea"/>
              </a:rPr>
              <a:t>32.32小时</a:t>
            </a:r>
            <a:r>
              <a:rPr dirty="0" smtClean="0">
                <a:latin typeface="仿宋_GB2312" panose="02010609030101010101" charset="-122"/>
                <a:ea typeface="仿宋_GB2312" panose="02010609030101010101" charset="-122"/>
                <a:cs typeface="仿宋_GB2312" panose="02010609030101010101" charset="-122"/>
                <a:sym typeface="+mn-ea"/>
              </a:rPr>
              <a:t>，在全国省（区、市）排名</a:t>
            </a:r>
            <a:r>
              <a:rPr b="1" dirty="0" smtClean="0">
                <a:latin typeface="仿宋_GB2312" panose="02010609030101010101" charset="-122"/>
                <a:ea typeface="仿宋_GB2312" panose="02010609030101010101" charset="-122"/>
                <a:cs typeface="仿宋_GB2312" panose="02010609030101010101" charset="-122"/>
                <a:sym typeface="+mn-ea"/>
              </a:rPr>
              <a:t>第一</a:t>
            </a:r>
            <a:r>
              <a:rPr dirty="0" smtClean="0">
                <a:latin typeface="仿宋_GB2312" panose="02010609030101010101" charset="-122"/>
                <a:ea typeface="仿宋_GB2312" panose="02010609030101010101" charset="-122"/>
                <a:cs typeface="仿宋_GB2312" panose="02010609030101010101" charset="-122"/>
                <a:sym typeface="+mn-ea"/>
              </a:rPr>
              <a:t>。</a:t>
            </a:r>
            <a:endParaRPr dirty="0" smtClean="0">
              <a:solidFill>
                <a:schemeClr val="tx1"/>
              </a:solidFill>
              <a:latin typeface="仿宋_GB2312" panose="02010609030101010101" charset="-122"/>
              <a:ea typeface="仿宋_GB2312" panose="02010609030101010101" charset="-122"/>
              <a:cs typeface="仿宋_GB2312" panose="02010609030101010101" charset="-122"/>
            </a:endParaRPr>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mc:Choice>
    <mc:Fallback>
      <p:transition spd="slow"/>
    </mc:Fallback>
  </mc:AlternateContent>
  <p:timing>
    <p:tnLst>
      <p:par>
        <p:cTn id="1" dur="indefinite" restart="never" nodeType="tmRoot"/>
      </p:par>
    </p:tnLst>
    <p:bldLst>
      <p:bldP spid="4" grpId="0"/>
      <p:bldP spid="40" grpId="0" bldLvl="0" animBg="1"/>
      <p:bldP spid="8" grpId="0" bldLvl="0" animBg="1"/>
      <p:bldP spid="1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1339" y="483518"/>
            <a:ext cx="6583680" cy="521970"/>
          </a:xfrm>
          <a:prstGeom prst="rect">
            <a:avLst/>
          </a:prstGeom>
          <a:noFill/>
        </p:spPr>
        <p:txBody>
          <a:bodyPr wrap="none" rtlCol="0">
            <a:spAutoFit/>
          </a:bodyPr>
          <a:lstStyle/>
          <a:p>
            <a:pPr algn="l"/>
            <a:r>
              <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rPr>
              <a:t>（三）广西拥有服务RCEP合作的良好平台</a:t>
            </a:r>
            <a:endParaRPr lang="zh-CN" altLang="en-US" sz="2800" dirty="0" smtClean="0">
              <a:solidFill>
                <a:schemeClr val="bg1"/>
              </a:solidFill>
              <a:effectLst>
                <a:outerShdw blurRad="60007" dist="310007" dir="7680000" sy="30000" kx="1300200" algn="ctr" rotWithShape="0">
                  <a:prstClr val="black">
                    <a:alpha val="32000"/>
                  </a:prstClr>
                </a:outerShdw>
              </a:effectLst>
              <a:latin typeface="黑体" panose="02010609060101010101" charset="-122"/>
              <a:ea typeface="黑体" panose="02010609060101010101" charset="-122"/>
              <a:cs typeface="黑体" panose="02010609060101010101" charset="-122"/>
              <a:sym typeface="+mn-ea"/>
            </a:endParaRPr>
          </a:p>
        </p:txBody>
      </p:sp>
      <p:grpSp>
        <p:nvGrpSpPr>
          <p:cNvPr id="2" name="组合 1"/>
          <p:cNvGrpSpPr/>
          <p:nvPr/>
        </p:nvGrpSpPr>
        <p:grpSpPr>
          <a:xfrm>
            <a:off x="395387" y="1348230"/>
            <a:ext cx="5256000" cy="339090"/>
            <a:chOff x="1979712" y="1406650"/>
            <a:chExt cx="5256000" cy="339090"/>
          </a:xfrm>
        </p:grpSpPr>
        <p:sp>
          <p:nvSpPr>
            <p:cNvPr id="7" name="直接连接符 6"/>
            <p:cNvSpPr/>
            <p:nvPr/>
          </p:nvSpPr>
          <p:spPr>
            <a:xfrm>
              <a:off x="1979712" y="1726160"/>
              <a:ext cx="5256000" cy="0"/>
            </a:xfrm>
            <a:prstGeom prst="line">
              <a:avLst/>
            </a:prstGeom>
            <a:ln>
              <a:solidFill>
                <a:srgbClr val="7ABC32"/>
              </a:solidFill>
              <a:prstDash val="sysDot"/>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9" name="任意多边形 8"/>
            <p:cNvSpPr/>
            <p:nvPr/>
          </p:nvSpPr>
          <p:spPr>
            <a:xfrm>
              <a:off x="1979712" y="1406650"/>
              <a:ext cx="448945" cy="339090"/>
            </a:xfrm>
            <a:custGeom>
              <a:avLst/>
              <a:gdLst>
                <a:gd name="connsiteX0" fmla="*/ 54353 w 1460322"/>
                <a:gd name="connsiteY0" fmla="*/ 0 h 326053"/>
                <a:gd name="connsiteX1" fmla="*/ 1405969 w 1460322"/>
                <a:gd name="connsiteY1" fmla="*/ 0 h 326053"/>
                <a:gd name="connsiteX2" fmla="*/ 1460322 w 1460322"/>
                <a:gd name="connsiteY2" fmla="*/ 54353 h 326053"/>
                <a:gd name="connsiteX3" fmla="*/ 1460322 w 1460322"/>
                <a:gd name="connsiteY3" fmla="*/ 326053 h 326053"/>
                <a:gd name="connsiteX4" fmla="*/ 1460322 w 1460322"/>
                <a:gd name="connsiteY4" fmla="*/ 326053 h 326053"/>
                <a:gd name="connsiteX5" fmla="*/ 0 w 1460322"/>
                <a:gd name="connsiteY5" fmla="*/ 326053 h 326053"/>
                <a:gd name="connsiteX6" fmla="*/ 0 w 1460322"/>
                <a:gd name="connsiteY6" fmla="*/ 326053 h 326053"/>
                <a:gd name="connsiteX7" fmla="*/ 0 w 1460322"/>
                <a:gd name="connsiteY7" fmla="*/ 54353 h 326053"/>
                <a:gd name="connsiteX8" fmla="*/ 54353 w 1460322"/>
                <a:gd name="connsiteY8" fmla="*/ 0 h 326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322" h="326053">
                  <a:moveTo>
                    <a:pt x="54353" y="0"/>
                  </a:moveTo>
                  <a:lnTo>
                    <a:pt x="1405969" y="0"/>
                  </a:lnTo>
                  <a:cubicBezTo>
                    <a:pt x="1435987" y="0"/>
                    <a:pt x="1460322" y="24335"/>
                    <a:pt x="1460322" y="54353"/>
                  </a:cubicBezTo>
                  <a:lnTo>
                    <a:pt x="1460322" y="326053"/>
                  </a:lnTo>
                  <a:lnTo>
                    <a:pt x="1460322" y="326053"/>
                  </a:lnTo>
                  <a:lnTo>
                    <a:pt x="0" y="326053"/>
                  </a:lnTo>
                  <a:lnTo>
                    <a:pt x="0" y="326053"/>
                  </a:lnTo>
                  <a:lnTo>
                    <a:pt x="0" y="54353"/>
                  </a:lnTo>
                  <a:cubicBezTo>
                    <a:pt x="0" y="24335"/>
                    <a:pt x="24335" y="0"/>
                    <a:pt x="54353" y="0"/>
                  </a:cubicBezTo>
                  <a:close/>
                </a:path>
              </a:pathLst>
            </a:custGeom>
            <a:solidFill>
              <a:srgbClr val="7ABC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6399" tIns="46399" rIns="46399" bIns="30480" numCol="1" spcCol="1270" anchor="ctr" anchorCtr="0">
              <a:noAutofit/>
            </a:bodyPr>
            <a:lstStyle/>
            <a:p>
              <a:pPr lvl="0" algn="ctr" defTabSz="711200">
                <a:lnSpc>
                  <a:spcPct val="90000"/>
                </a:lnSpc>
                <a:spcBef>
                  <a:spcPct val="0"/>
                </a:spcBef>
                <a:spcAft>
                  <a:spcPct val="35000"/>
                </a:spcAft>
              </a:pPr>
              <a:r>
                <a:rPr lang="zh-CN" altLang="en-US" b="1" kern="1200" dirty="0" smtClean="0">
                  <a:latin typeface="楷体_GB2312" panose="02010609030101010101" charset="-122"/>
                  <a:ea typeface="楷体_GB2312" panose="02010609030101010101" charset="-122"/>
                  <a:cs typeface="楷体_GB2312" panose="02010609030101010101" charset="-122"/>
                </a:rPr>
                <a:t>1.</a:t>
              </a:r>
              <a:endParaRPr lang="zh-CN" altLang="en-US" kern="1200" dirty="0">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395387" y="2192295"/>
            <a:ext cx="5256000" cy="346075"/>
            <a:chOff x="1979712" y="2394225"/>
            <a:chExt cx="5256000" cy="346075"/>
          </a:xfrm>
        </p:grpSpPr>
        <p:sp>
          <p:nvSpPr>
            <p:cNvPr id="6" name="直接连接符 5"/>
            <p:cNvSpPr/>
            <p:nvPr/>
          </p:nvSpPr>
          <p:spPr>
            <a:xfrm>
              <a:off x="1979712" y="2710781"/>
              <a:ext cx="5256000" cy="0"/>
            </a:xfrm>
            <a:prstGeom prst="line">
              <a:avLst/>
            </a:prstGeom>
            <a:ln>
              <a:solidFill>
                <a:srgbClr val="7ABC32"/>
              </a:solidFill>
              <a:prstDash val="sysDot"/>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任意多边形 11"/>
            <p:cNvSpPr/>
            <p:nvPr/>
          </p:nvSpPr>
          <p:spPr>
            <a:xfrm>
              <a:off x="1979712" y="2394225"/>
              <a:ext cx="449580" cy="346075"/>
            </a:xfrm>
            <a:custGeom>
              <a:avLst/>
              <a:gdLst>
                <a:gd name="connsiteX0" fmla="*/ 54353 w 1460322"/>
                <a:gd name="connsiteY0" fmla="*/ 0 h 326053"/>
                <a:gd name="connsiteX1" fmla="*/ 1405969 w 1460322"/>
                <a:gd name="connsiteY1" fmla="*/ 0 h 326053"/>
                <a:gd name="connsiteX2" fmla="*/ 1460322 w 1460322"/>
                <a:gd name="connsiteY2" fmla="*/ 54353 h 326053"/>
                <a:gd name="connsiteX3" fmla="*/ 1460322 w 1460322"/>
                <a:gd name="connsiteY3" fmla="*/ 326053 h 326053"/>
                <a:gd name="connsiteX4" fmla="*/ 1460322 w 1460322"/>
                <a:gd name="connsiteY4" fmla="*/ 326053 h 326053"/>
                <a:gd name="connsiteX5" fmla="*/ 0 w 1460322"/>
                <a:gd name="connsiteY5" fmla="*/ 326053 h 326053"/>
                <a:gd name="connsiteX6" fmla="*/ 0 w 1460322"/>
                <a:gd name="connsiteY6" fmla="*/ 326053 h 326053"/>
                <a:gd name="connsiteX7" fmla="*/ 0 w 1460322"/>
                <a:gd name="connsiteY7" fmla="*/ 54353 h 326053"/>
                <a:gd name="connsiteX8" fmla="*/ 54353 w 1460322"/>
                <a:gd name="connsiteY8" fmla="*/ 0 h 326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322" h="326053">
                  <a:moveTo>
                    <a:pt x="54353" y="0"/>
                  </a:moveTo>
                  <a:lnTo>
                    <a:pt x="1405969" y="0"/>
                  </a:lnTo>
                  <a:cubicBezTo>
                    <a:pt x="1435987" y="0"/>
                    <a:pt x="1460322" y="24335"/>
                    <a:pt x="1460322" y="54353"/>
                  </a:cubicBezTo>
                  <a:lnTo>
                    <a:pt x="1460322" y="326053"/>
                  </a:lnTo>
                  <a:lnTo>
                    <a:pt x="1460322" y="326053"/>
                  </a:lnTo>
                  <a:lnTo>
                    <a:pt x="0" y="326053"/>
                  </a:lnTo>
                  <a:lnTo>
                    <a:pt x="0" y="326053"/>
                  </a:lnTo>
                  <a:lnTo>
                    <a:pt x="0" y="54353"/>
                  </a:lnTo>
                  <a:cubicBezTo>
                    <a:pt x="0" y="24335"/>
                    <a:pt x="24335" y="0"/>
                    <a:pt x="54353" y="0"/>
                  </a:cubicBezTo>
                  <a:close/>
                </a:path>
              </a:pathLst>
            </a:custGeom>
            <a:solidFill>
              <a:srgbClr val="82C83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6399" tIns="46399" rIns="46399" bIns="30480" numCol="1" spcCol="1270" anchor="ctr" anchorCtr="0">
              <a:noAutofit/>
            </a:bodyPr>
            <a:lstStyle/>
            <a:p>
              <a:pPr lvl="0" algn="ctr" defTabSz="711200">
                <a:lnSpc>
                  <a:spcPct val="90000"/>
                </a:lnSpc>
                <a:spcBef>
                  <a:spcPct val="0"/>
                </a:spcBef>
                <a:spcAft>
                  <a:spcPct val="35000"/>
                </a:spcAft>
              </a:pPr>
              <a:r>
                <a:rPr lang="zh-CN" altLang="en-US" b="1" kern="1200" dirty="0" smtClean="0">
                  <a:latin typeface="楷体_GB2312" panose="02010609030101010101" charset="-122"/>
                  <a:ea typeface="楷体_GB2312" panose="02010609030101010101" charset="-122"/>
                  <a:cs typeface="楷体_GB2312" panose="02010609030101010101" charset="-122"/>
                </a:rPr>
                <a:t>2.</a:t>
              </a:r>
              <a:endParaRPr lang="zh-CN" altLang="en-US" kern="1200" dirty="0" smtClean="0">
                <a:latin typeface="楷体_GB2312" panose="02010609030101010101" charset="-122"/>
                <a:ea typeface="楷体_GB2312" panose="02010609030101010101" charset="-122"/>
                <a:cs typeface="楷体_GB2312" panose="02010609030101010101" charset="-122"/>
              </a:endParaRPr>
            </a:p>
          </p:txBody>
        </p:sp>
      </p:grpSp>
      <p:grpSp>
        <p:nvGrpSpPr>
          <p:cNvPr id="8" name="组合 7"/>
          <p:cNvGrpSpPr/>
          <p:nvPr/>
        </p:nvGrpSpPr>
        <p:grpSpPr>
          <a:xfrm>
            <a:off x="395386" y="3207175"/>
            <a:ext cx="5256585" cy="325755"/>
            <a:chOff x="1979711" y="3409105"/>
            <a:chExt cx="5256585" cy="325755"/>
          </a:xfrm>
        </p:grpSpPr>
        <p:sp>
          <p:nvSpPr>
            <p:cNvPr id="5" name="直接连接符 4"/>
            <p:cNvSpPr/>
            <p:nvPr/>
          </p:nvSpPr>
          <p:spPr>
            <a:xfrm>
              <a:off x="1979711" y="3705340"/>
              <a:ext cx="5256585" cy="24017"/>
            </a:xfrm>
            <a:prstGeom prst="line">
              <a:avLst/>
            </a:prstGeom>
            <a:ln>
              <a:solidFill>
                <a:srgbClr val="7ABC32"/>
              </a:solidFill>
              <a:prstDash val="sysDot"/>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任意多边形 14"/>
            <p:cNvSpPr/>
            <p:nvPr/>
          </p:nvSpPr>
          <p:spPr>
            <a:xfrm>
              <a:off x="1979711" y="3409105"/>
              <a:ext cx="450215" cy="325755"/>
            </a:xfrm>
            <a:custGeom>
              <a:avLst/>
              <a:gdLst>
                <a:gd name="connsiteX0" fmla="*/ 54353 w 1460322"/>
                <a:gd name="connsiteY0" fmla="*/ 0 h 326053"/>
                <a:gd name="connsiteX1" fmla="*/ 1405969 w 1460322"/>
                <a:gd name="connsiteY1" fmla="*/ 0 h 326053"/>
                <a:gd name="connsiteX2" fmla="*/ 1460322 w 1460322"/>
                <a:gd name="connsiteY2" fmla="*/ 54353 h 326053"/>
                <a:gd name="connsiteX3" fmla="*/ 1460322 w 1460322"/>
                <a:gd name="connsiteY3" fmla="*/ 326053 h 326053"/>
                <a:gd name="connsiteX4" fmla="*/ 1460322 w 1460322"/>
                <a:gd name="connsiteY4" fmla="*/ 326053 h 326053"/>
                <a:gd name="connsiteX5" fmla="*/ 0 w 1460322"/>
                <a:gd name="connsiteY5" fmla="*/ 326053 h 326053"/>
                <a:gd name="connsiteX6" fmla="*/ 0 w 1460322"/>
                <a:gd name="connsiteY6" fmla="*/ 326053 h 326053"/>
                <a:gd name="connsiteX7" fmla="*/ 0 w 1460322"/>
                <a:gd name="connsiteY7" fmla="*/ 54353 h 326053"/>
                <a:gd name="connsiteX8" fmla="*/ 54353 w 1460322"/>
                <a:gd name="connsiteY8" fmla="*/ 0 h 326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322" h="326053">
                  <a:moveTo>
                    <a:pt x="54353" y="0"/>
                  </a:moveTo>
                  <a:lnTo>
                    <a:pt x="1405969" y="0"/>
                  </a:lnTo>
                  <a:cubicBezTo>
                    <a:pt x="1435987" y="0"/>
                    <a:pt x="1460322" y="24335"/>
                    <a:pt x="1460322" y="54353"/>
                  </a:cubicBezTo>
                  <a:lnTo>
                    <a:pt x="1460322" y="326053"/>
                  </a:lnTo>
                  <a:lnTo>
                    <a:pt x="1460322" y="326053"/>
                  </a:lnTo>
                  <a:lnTo>
                    <a:pt x="0" y="326053"/>
                  </a:lnTo>
                  <a:lnTo>
                    <a:pt x="0" y="326053"/>
                  </a:lnTo>
                  <a:lnTo>
                    <a:pt x="0" y="54353"/>
                  </a:lnTo>
                  <a:cubicBezTo>
                    <a:pt x="0" y="24335"/>
                    <a:pt x="24335" y="0"/>
                    <a:pt x="54353" y="0"/>
                  </a:cubicBezTo>
                  <a:close/>
                </a:path>
              </a:pathLst>
            </a:custGeom>
            <a:solidFill>
              <a:srgbClr val="82C83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6399" tIns="46399" rIns="46399" bIns="30480" numCol="1" spcCol="1270" anchor="ctr" anchorCtr="0">
              <a:noAutofit/>
            </a:bodyPr>
            <a:lstStyle/>
            <a:p>
              <a:pPr lvl="0" algn="ctr" defTabSz="711200">
                <a:lnSpc>
                  <a:spcPct val="90000"/>
                </a:lnSpc>
                <a:spcBef>
                  <a:spcPct val="0"/>
                </a:spcBef>
                <a:spcAft>
                  <a:spcPct val="35000"/>
                </a:spcAft>
              </a:pPr>
              <a:r>
                <a:rPr lang="zh-CN" altLang="en-US" b="1" dirty="0" smtClean="0">
                  <a:latin typeface="楷体_GB2312" panose="02010609030101010101" charset="-122"/>
                  <a:ea typeface="楷体_GB2312" panose="02010609030101010101" charset="-122"/>
                  <a:cs typeface="楷体_GB2312" panose="02010609030101010101" charset="-122"/>
                </a:rPr>
                <a:t>3.</a:t>
              </a:r>
              <a:endParaRPr lang="zh-CN" altLang="en-US" dirty="0" smtClean="0">
                <a:latin typeface="微软雅黑" panose="020B0503020204020204" pitchFamily="34" charset="-122"/>
                <a:ea typeface="微软雅黑" panose="020B0503020204020204" pitchFamily="34" charset="-122"/>
              </a:endParaRPr>
            </a:p>
          </p:txBody>
        </p:sp>
      </p:grpSp>
      <p:sp>
        <p:nvSpPr>
          <p:cNvPr id="16" name="任意多边形 15"/>
          <p:cNvSpPr/>
          <p:nvPr/>
        </p:nvSpPr>
        <p:spPr>
          <a:xfrm>
            <a:off x="396875" y="3547110"/>
            <a:ext cx="5255260" cy="862330"/>
          </a:xfrm>
          <a:custGeom>
            <a:avLst/>
            <a:gdLst>
              <a:gd name="connsiteX0" fmla="*/ 0 w 5616624"/>
              <a:gd name="connsiteY0" fmla="*/ 0 h 652203"/>
              <a:gd name="connsiteX1" fmla="*/ 5616624 w 5616624"/>
              <a:gd name="connsiteY1" fmla="*/ 0 h 652203"/>
              <a:gd name="connsiteX2" fmla="*/ 5616624 w 5616624"/>
              <a:gd name="connsiteY2" fmla="*/ 652203 h 652203"/>
              <a:gd name="connsiteX3" fmla="*/ 0 w 5616624"/>
              <a:gd name="connsiteY3" fmla="*/ 652203 h 652203"/>
              <a:gd name="connsiteX4" fmla="*/ 0 w 5616624"/>
              <a:gd name="connsiteY4" fmla="*/ 0 h 65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6624" h="652203">
                <a:moveTo>
                  <a:pt x="0" y="0"/>
                </a:moveTo>
                <a:lnTo>
                  <a:pt x="5616624" y="0"/>
                </a:lnTo>
                <a:lnTo>
                  <a:pt x="5616624" y="652203"/>
                </a:lnTo>
                <a:lnTo>
                  <a:pt x="0" y="652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1" indent="0" defTabSz="1466850">
              <a:lnSpc>
                <a:spcPct val="90000"/>
              </a:lnSpc>
              <a:spcBef>
                <a:spcPct val="0"/>
              </a:spcBef>
              <a:spcAft>
                <a:spcPct val="15000"/>
              </a:spcAft>
              <a:buFontTx/>
              <a:buNone/>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      </a:t>
            </a:r>
            <a:r>
              <a:rPr sz="1400" dirty="0">
                <a:solidFill>
                  <a:schemeClr val="tx1">
                    <a:lumMod val="75000"/>
                    <a:lumOff val="25000"/>
                  </a:schemeClr>
                </a:solidFill>
                <a:latin typeface="微软雅黑" panose="020B0503020204020204" pitchFamily="34" charset="-122"/>
                <a:ea typeface="微软雅黑" panose="020B0503020204020204" pitchFamily="34" charset="-122"/>
              </a:rPr>
              <a:t>广西与马来西亚、文莱、越南等共同建立了中马“两国双园”联合合作理事会、文莱—广西经济走廊联合工作委员会、广西与越南边境四省党委书记新春会晤等机制，引进了中新南宁国际物流园，与东盟产业链合作机制平台日益完善。</a:t>
            </a:r>
            <a:endParaRPr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1" indent="-285750" algn="l" defTabSz="1466850">
              <a:lnSpc>
                <a:spcPct val="90000"/>
              </a:lnSpc>
              <a:spcBef>
                <a:spcPct val="0"/>
              </a:spcBef>
              <a:spcAft>
                <a:spcPct val="15000"/>
              </a:spcAft>
              <a:buChar char="•"/>
            </a:pPr>
            <a:endParaRPr lang="zh-CN" altLang="en-US" sz="1400" kern="1200" dirty="0"/>
          </a:p>
        </p:txBody>
      </p:sp>
      <p:sp>
        <p:nvSpPr>
          <p:cNvPr id="39" name="任意多边形 38"/>
          <p:cNvSpPr/>
          <p:nvPr/>
        </p:nvSpPr>
        <p:spPr>
          <a:xfrm>
            <a:off x="396875" y="2538730"/>
            <a:ext cx="5255260" cy="668655"/>
          </a:xfrm>
          <a:custGeom>
            <a:avLst/>
            <a:gdLst>
              <a:gd name="connsiteX0" fmla="*/ 0 w 5616624"/>
              <a:gd name="connsiteY0" fmla="*/ 0 h 652203"/>
              <a:gd name="connsiteX1" fmla="*/ 5616624 w 5616624"/>
              <a:gd name="connsiteY1" fmla="*/ 0 h 652203"/>
              <a:gd name="connsiteX2" fmla="*/ 5616624 w 5616624"/>
              <a:gd name="connsiteY2" fmla="*/ 652203 h 652203"/>
              <a:gd name="connsiteX3" fmla="*/ 0 w 5616624"/>
              <a:gd name="connsiteY3" fmla="*/ 652203 h 652203"/>
              <a:gd name="connsiteX4" fmla="*/ 0 w 5616624"/>
              <a:gd name="connsiteY4" fmla="*/ 0 h 65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6624" h="652203">
                <a:moveTo>
                  <a:pt x="0" y="0"/>
                </a:moveTo>
                <a:lnTo>
                  <a:pt x="5616624" y="0"/>
                </a:lnTo>
                <a:lnTo>
                  <a:pt x="5616624" y="652203"/>
                </a:lnTo>
                <a:lnTo>
                  <a:pt x="0" y="652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1" indent="0" defTabSz="1466850">
              <a:lnSpc>
                <a:spcPct val="90000"/>
              </a:lnSpc>
              <a:spcBef>
                <a:spcPct val="0"/>
              </a:spcBef>
              <a:spcAft>
                <a:spcPct val="15000"/>
              </a:spcAft>
              <a:buFontTx/>
              <a:buNone/>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sz="1400" dirty="0">
                <a:solidFill>
                  <a:schemeClr val="tx1">
                    <a:lumMod val="75000"/>
                    <a:lumOff val="25000"/>
                  </a:schemeClr>
                </a:solidFill>
                <a:latin typeface="微软雅黑" panose="020B0503020204020204" pitchFamily="34" charset="-122"/>
                <a:ea typeface="微软雅黑" panose="020B0503020204020204" pitchFamily="34" charset="-122"/>
              </a:rPr>
              <a:t>同时，广西拥有中国（广西）自由贸易试验区、西部陆海新通道、面向东盟的金融开放门户、中国—东盟信息港等众多国家级战略性开放平台，为RCEP规则高质量落地实施提供了良好载体。</a:t>
            </a:r>
            <a:endParaRPr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任意多边形 39"/>
          <p:cNvSpPr/>
          <p:nvPr/>
        </p:nvSpPr>
        <p:spPr>
          <a:xfrm>
            <a:off x="396875" y="1694180"/>
            <a:ext cx="5256530" cy="667385"/>
          </a:xfrm>
          <a:custGeom>
            <a:avLst/>
            <a:gdLst>
              <a:gd name="connsiteX0" fmla="*/ 0 w 5616624"/>
              <a:gd name="connsiteY0" fmla="*/ 0 h 652203"/>
              <a:gd name="connsiteX1" fmla="*/ 5616624 w 5616624"/>
              <a:gd name="connsiteY1" fmla="*/ 0 h 652203"/>
              <a:gd name="connsiteX2" fmla="*/ 5616624 w 5616624"/>
              <a:gd name="connsiteY2" fmla="*/ 652203 h 652203"/>
              <a:gd name="connsiteX3" fmla="*/ 0 w 5616624"/>
              <a:gd name="connsiteY3" fmla="*/ 652203 h 652203"/>
              <a:gd name="connsiteX4" fmla="*/ 0 w 5616624"/>
              <a:gd name="connsiteY4" fmla="*/ 0 h 65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6624" h="652203">
                <a:moveTo>
                  <a:pt x="0" y="0"/>
                </a:moveTo>
                <a:lnTo>
                  <a:pt x="5616624" y="0"/>
                </a:lnTo>
                <a:lnTo>
                  <a:pt x="5616624" y="652203"/>
                </a:lnTo>
                <a:lnTo>
                  <a:pt x="0" y="652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1" indent="0" defTabSz="1466850">
              <a:lnSpc>
                <a:spcPct val="90000"/>
              </a:lnSpc>
              <a:spcBef>
                <a:spcPct val="0"/>
              </a:spcBef>
              <a:spcAft>
                <a:spcPct val="15000"/>
              </a:spcAft>
              <a:buFontTx/>
              <a:buNone/>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 中国—东盟博览会、中国</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东盟商务与投资峰会</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已连续成功举办18届，形成中国与东盟深化合作的“南宁渠道”。</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0" name="图片 9" descr="14921642334185_.pic"/>
          <p:cNvPicPr>
            <a:picLocks noChangeAspect="1"/>
          </p:cNvPicPr>
          <p:nvPr/>
        </p:nvPicPr>
        <p:blipFill>
          <a:blip r:embed="rId1"/>
          <a:stretch>
            <a:fillRect/>
          </a:stretch>
        </p:blipFill>
        <p:spPr>
          <a:xfrm>
            <a:off x="5868670" y="1414780"/>
            <a:ext cx="3095625" cy="2088515"/>
          </a:xfrm>
          <a:prstGeom prst="rect">
            <a:avLst/>
          </a:prstGeom>
        </p:spPr>
      </p:pic>
      <p:sp>
        <p:nvSpPr>
          <p:cNvPr id="11" name="文本框 10"/>
          <p:cNvSpPr txBox="1"/>
          <p:nvPr/>
        </p:nvSpPr>
        <p:spPr>
          <a:xfrm>
            <a:off x="5869305" y="3580130"/>
            <a:ext cx="3094990" cy="245110"/>
          </a:xfrm>
          <a:prstGeom prst="rect">
            <a:avLst/>
          </a:prstGeom>
          <a:noFill/>
        </p:spPr>
        <p:txBody>
          <a:bodyPr wrap="square" rtlCol="0">
            <a:spAutoFit/>
          </a:bodyPr>
          <a:p>
            <a:pPr algn="ctr"/>
            <a:r>
              <a:rPr lang="zh-CN" altLang="en-US" sz="1000">
                <a:latin typeface="仿宋_GB2312" panose="02010609030101010101" charset="-122"/>
                <a:ea typeface="仿宋_GB2312" panose="02010609030101010101" charset="-122"/>
                <a:cs typeface="仿宋_GB2312" panose="02010609030101010101" charset="-122"/>
              </a:rPr>
              <a:t>中国—马来西亚钦州产业园区</a:t>
            </a:r>
            <a:endParaRPr lang="zh-CN" altLang="en-US" sz="1000">
              <a:latin typeface="仿宋_GB2312" panose="02010609030101010101" charset="-122"/>
              <a:ea typeface="仿宋_GB2312" panose="02010609030101010101" charset="-122"/>
              <a:cs typeface="仿宋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4" grpId="0"/>
      <p:bldP spid="16" grpId="0" bldLvl="0" animBg="1"/>
      <p:bldP spid="39" grpId="0" bldLvl="0" animBg="1"/>
      <p:bldP spid="40" grpId="0" bldLvl="0" animBg="1"/>
    </p:bldLst>
  </p:timing>
</p:sld>
</file>

<file path=ppt/tags/tag1.xml><?xml version="1.0" encoding="utf-8"?>
<p:tagLst xmlns:p="http://schemas.openxmlformats.org/presentationml/2006/main">
  <p:tag name="KSO_WM_UNIT_PLACING_PICTURE_USER_VIEWPORT" val="{&quot;height&quot;:5434,&quot;width&quot;:8518}"/>
</p:tagLst>
</file>

<file path=ppt/tags/tag2.xml><?xml version="1.0" encoding="utf-8"?>
<p:tagLst xmlns:p="http://schemas.openxmlformats.org/presentationml/2006/main">
  <p:tag name="KSO_WM_UNIT_TABLE_BEAUTIFY" val="smartTable{46d9a168-0d5c-4afc-a941-4726063b37c2}"/>
  <p:tag name="TABLE_ENDDRAG_ORIGIN_RECT" val="431*133"/>
  <p:tag name="TABLE_ENDDRAG_RECT" val="42*168*431*1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9292</Words>
  <Application>WPS 演示</Application>
  <PresentationFormat>全屏显示(16:9)</PresentationFormat>
  <Paragraphs>409</Paragraphs>
  <Slides>41</Slides>
  <Notes>12</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41</vt:i4>
      </vt:variant>
    </vt:vector>
  </HeadingPairs>
  <TitlesOfParts>
    <vt:vector size="63" baseType="lpstr">
      <vt:lpstr>Arial</vt:lpstr>
      <vt:lpstr>宋体</vt:lpstr>
      <vt:lpstr>Wingdings</vt:lpstr>
      <vt:lpstr>迷你简粗倩</vt:lpstr>
      <vt:lpstr>迷你简雪君</vt:lpstr>
      <vt:lpstr>方正小标宋简体</vt:lpstr>
      <vt:lpstr>楷体_GB2312</vt:lpstr>
      <vt:lpstr>黑体</vt:lpstr>
      <vt:lpstr>仿宋_GB2312</vt:lpstr>
      <vt:lpstr>微软雅黑</vt:lpstr>
      <vt:lpstr>Arial Unicode MS</vt:lpstr>
      <vt:lpstr>Calibri</vt:lpstr>
      <vt:lpstr>Impact</vt:lpstr>
      <vt:lpstr>张海山锐谐体2.0-授权联系：Samtype@QQ.com</vt:lpstr>
      <vt:lpstr>华文行楷</vt:lpstr>
      <vt:lpstr>思源黑体 CN Bold</vt:lpstr>
      <vt:lpstr>楷体</vt:lpstr>
      <vt:lpstr>Source Han Sans SC</vt:lpstr>
      <vt:lpstr>Source Han Sans CN</vt:lpstr>
      <vt:lpstr>MS UI Gothic</vt:lpstr>
      <vt:lpstr>PMingLiU</vt:lpstr>
      <vt:lpstr>Office 主题​​</vt:lpstr>
      <vt:lpstr>PowerPoint 演示文稿</vt:lpstr>
      <vt:lpstr> RCEP背景情况</vt:lpstr>
      <vt:lpstr> RCEP背景情况</vt:lpstr>
      <vt:lpstr> RCEP背景情况</vt:lpstr>
      <vt:lpstr>PowerPoint 演示文稿</vt:lpstr>
      <vt:lpstr>PowerPoint 演示文稿</vt:lpstr>
      <vt:lpstr> （一）广西与东盟陆海相连区位优势独特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280</cp:revision>
  <dcterms:created xsi:type="dcterms:W3CDTF">2014-04-01T09:10:00Z</dcterms:created>
  <dcterms:modified xsi:type="dcterms:W3CDTF">2022-01-17T11:52:34Z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y fmtid="{D5CDD505-2E9C-101B-9397-08002B2CF9AE}" pid="3" name="ICV">
    <vt:lpwstr>A03380FE91854717A482E8CA9BC2B483</vt:lpwstr>
  </property>
</Properties>
</file>